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Masters/slideMaster1.xml" ContentType="application/vnd.openxmlformats-officedocument.presentationml.slideMaster+xml"/>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charts/chart2.xml" ContentType="application/vnd.openxmlformats-officedocument.drawingml.char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style2.xml" ContentType="application/vnd.ms-office.chartstyle+xml"/>
  <Override PartName="/ppt/charts/colors2.xml" ContentType="application/vnd.ms-office.chartcolorstyle+xml"/>
  <Override PartName="/ppt/charts/colors5.xml" ContentType="application/vnd.ms-office.chartcolorstyle+xml"/>
  <Override PartName="/ppt/charts/style5.xml" ContentType="application/vnd.ms-office.chartstyle+xml"/>
  <Override PartName="/ppt/charts/chart6.xml" ContentType="application/vnd.openxmlformats-officedocument.drawingml.chart+xml"/>
  <Override PartName="/ppt/charts/chart5.xml" ContentType="application/vnd.openxmlformats-officedocument.drawingml.chart+xml"/>
  <Override PartName="/ppt/charts/colors4.xml" ContentType="application/vnd.ms-office.chartcolorstyle+xml"/>
  <Override PartName="/ppt/charts/style4.xml" ContentType="application/vnd.ms-office.chartstyle+xml"/>
  <Override PartName="/ppt/charts/chart4.xml" ContentType="application/vnd.openxmlformats-officedocument.drawingml.chart+xml"/>
  <Override PartName="/ppt/charts/colors3.xml" ContentType="application/vnd.ms-office.chartcolorstyle+xml"/>
  <Override PartName="/ppt/charts/style3.xml" ContentType="application/vnd.ms-office.chartstyle+xml"/>
  <Override PartName="/ppt/charts/chart3.xml" ContentType="application/vnd.openxmlformats-officedocument.drawingml.chart+xml"/>
  <Override PartName="/ppt/charts/style6.xml" ContentType="application/vnd.ms-office.chartstyle+xml"/>
  <Override PartName="/ppt/charts/colors6.xml" ContentType="application/vnd.ms-office.chartcolorstyl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openxmlformats.org/officeDocument/2006/relationships/custom-properties" Target="docProps/custom.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301" r:id="rId3"/>
    <p:sldId id="288" r:id="rId4"/>
    <p:sldId id="296" r:id="rId5"/>
    <p:sldId id="303" r:id="rId6"/>
    <p:sldId id="297" r:id="rId7"/>
    <p:sldId id="291" r:id="rId8"/>
    <p:sldId id="302"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6E6"/>
    <a:srgbClr val="005E54"/>
    <a:srgbClr val="005EB8"/>
    <a:srgbClr val="003087"/>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441" autoAdjust="0"/>
    <p:restoredTop sz="94660"/>
  </p:normalViewPr>
  <p:slideViewPr>
    <p:cSldViewPr snapToGrid="0">
      <p:cViewPr varScale="1">
        <p:scale>
          <a:sx n="68" d="100"/>
          <a:sy n="68" d="100"/>
        </p:scale>
        <p:origin x="72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customXml" Target="../customXml/item2.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ustomXml" Target="../customXml/item1.xml"/></Relationships>
</file>

<file path=ppt/charts/_rels/chart1.xml.rels><?xml version="1.0" encoding="UTF-8" standalone="yes"?>
<Relationships xmlns="http://schemas.openxmlformats.org/package/2006/relationships"><Relationship Id="rId3" Type="http://schemas.openxmlformats.org/officeDocument/2006/relationships/oleObject" Target="file:///\\xiow.nhs.uk\depts\CCG\Planned%20Care\zz.%20Archived%20folders%20pre%20April%202022\Services\Ophthalmology\Optometry%20First\Optometry%20First%20PES%20Data%20review%20002.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xiow.nhs.uk\depts\CCG\Planned%20Care\zz.%20Archived%20folders%20pre%20April%202022\Services\Ophthalmology\Optometry%20First\Optometry%20First%20PES%20Data%20review%20002.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xiow.nhs.uk\depts\CCG\Planned%20Care\zz.%20Archived%20folders%20pre%20April%202022\Services\Ophthalmology\Optometry%20First\Optometry%20First%20PES%20Data%20review%20001.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xiow.nhs.uk\depts\CCG\Planned%20Care\zz.%20Archived%20folders%20pre%20April%202022\Services\Ophthalmology\Optometry%20First\Optometry%20First%20PES%20Data%20review%20002.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xiow.nhs.uk\depts\CCG\Planned%20Care\zz.%20Archived%20folders%20pre%20April%202022\Services\Ophthalmology\Optometry%20First\Optometry%20First%20PES%20Data%20review%20002.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xiow.nhs.uk\depts\CCG\Planned%20Care\zz.%20Archived%20folders%20pre%20April%202022\Services\Ophthalmology\Optometry%20First\Optometry%20First%20PES%20Data%20review%20002.xlsx"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sz="1600" b="0" i="0" u="none" strike="noStrike" kern="1200" spc="0" baseline="0">
                <a:solidFill>
                  <a:schemeClr val="tx1"/>
                </a:solidFill>
                <a:latin typeface="Arial" panose="020B0604020202020204" pitchFamily="34" charset="0"/>
                <a:ea typeface="+mn-ea"/>
                <a:cs typeface="Arial" panose="020B0604020202020204" pitchFamily="34" charset="0"/>
              </a:defRPr>
            </a:pPr>
            <a:r>
              <a:rPr lang="en-GB" sz="1600">
                <a:solidFill>
                  <a:schemeClr val="tx1"/>
                </a:solidFill>
              </a:rPr>
              <a:t>2021/22 Discharge Destinations</a:t>
            </a:r>
          </a:p>
        </c:rich>
      </c:tx>
      <c:layout>
        <c:manualLayout>
          <c:xMode val="edge"/>
          <c:yMode val="edge"/>
          <c:x val="5.1377952755902675E-4"/>
          <c:y val="0"/>
        </c:manualLayout>
      </c:layout>
      <c:overlay val="0"/>
      <c:spPr>
        <a:noFill/>
        <a:ln>
          <a:noFill/>
        </a:ln>
        <a:effectLst/>
      </c:spPr>
      <c:txPr>
        <a:bodyPr rot="0" spcFirstLastPara="1" vertOverflow="ellipsis" vert="horz" wrap="square" anchor="ctr" anchorCtr="1"/>
        <a:lstStyle/>
        <a:p>
          <a:pPr algn="l">
            <a:defRPr sz="1600" b="0" i="0" u="none" strike="noStrike" kern="1200" spc="0" baseline="0">
              <a:solidFill>
                <a:schemeClr val="tx1"/>
              </a:solidFill>
              <a:latin typeface="Arial" panose="020B0604020202020204" pitchFamily="34" charset="0"/>
              <a:ea typeface="+mn-ea"/>
              <a:cs typeface="Arial" panose="020B0604020202020204" pitchFamily="34" charset="0"/>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678-4121-9B28-81EEF8FE8F57}"/>
              </c:ext>
            </c:extLst>
          </c:dPt>
          <c:dPt>
            <c:idx val="1"/>
            <c:bubble3D val="0"/>
            <c:spPr>
              <a:solidFill>
                <a:schemeClr val="accent3"/>
              </a:solidFill>
              <a:ln w="19050">
                <a:solidFill>
                  <a:schemeClr val="lt1"/>
                </a:solidFill>
              </a:ln>
              <a:effectLst/>
            </c:spPr>
            <c:extLst>
              <c:ext xmlns:c16="http://schemas.microsoft.com/office/drawing/2014/chart" uri="{C3380CC4-5D6E-409C-BE32-E72D297353CC}">
                <c16:uniqueId val="{00000003-2678-4121-9B28-81EEF8FE8F57}"/>
              </c:ext>
            </c:extLst>
          </c:dPt>
          <c:dPt>
            <c:idx val="2"/>
            <c:bubble3D val="0"/>
            <c:spPr>
              <a:solidFill>
                <a:schemeClr val="accent5"/>
              </a:solidFill>
              <a:ln w="19050">
                <a:solidFill>
                  <a:schemeClr val="lt1"/>
                </a:solidFill>
              </a:ln>
              <a:effectLst/>
            </c:spPr>
            <c:extLst>
              <c:ext xmlns:c16="http://schemas.microsoft.com/office/drawing/2014/chart" uri="{C3380CC4-5D6E-409C-BE32-E72D297353CC}">
                <c16:uniqueId val="{00000005-2678-4121-9B28-81EEF8FE8F57}"/>
              </c:ext>
            </c:extLst>
          </c:dPt>
          <c:dPt>
            <c:idx val="3"/>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7-2678-4121-9B28-81EEF8FE8F57}"/>
              </c:ext>
            </c:extLst>
          </c:dPt>
          <c:dPt>
            <c:idx val="4"/>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09-2678-4121-9B28-81EEF8FE8F57}"/>
              </c:ext>
            </c:extLst>
          </c:dPt>
          <c:dLbls>
            <c:dLbl>
              <c:idx val="0"/>
              <c:layout>
                <c:manualLayout>
                  <c:x val="-0.13472323112381104"/>
                  <c:y val="-0.21144691269359484"/>
                </c:manualLayout>
              </c:layout>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2678-4121-9B28-81EEF8FE8F57}"/>
                </c:ext>
              </c:extLst>
            </c:dLbl>
            <c:dLbl>
              <c:idx val="1"/>
              <c:layout>
                <c:manualLayout>
                  <c:x val="-3.7098514333589148E-2"/>
                  <c:y val="0.17085910719340244"/>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19877691198085623"/>
                      <c:h val="0.13584590692494652"/>
                    </c:manualLayout>
                  </c15:layout>
                </c:ext>
                <c:ext xmlns:c16="http://schemas.microsoft.com/office/drawing/2014/chart" uri="{C3380CC4-5D6E-409C-BE32-E72D297353CC}">
                  <c16:uniqueId val="{00000003-2678-4121-9B28-81EEF8FE8F57}"/>
                </c:ext>
              </c:extLst>
            </c:dLbl>
            <c:dLbl>
              <c:idx val="2"/>
              <c:layout>
                <c:manualLayout>
                  <c:x val="-0.12513116603526336"/>
                  <c:y val="3.8757748052766459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2678-4121-9B28-81EEF8FE8F57}"/>
                </c:ext>
              </c:extLst>
            </c:dLbl>
            <c:dLbl>
              <c:idx val="3"/>
              <c:layout>
                <c:manualLayout>
                  <c:x val="2.0182446134719895E-2"/>
                  <c:y val="5.8136622079149748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2678-4121-9B28-81EEF8FE8F57}"/>
                </c:ext>
              </c:extLst>
            </c:dLbl>
            <c:dLbl>
              <c:idx val="4"/>
              <c:layout>
                <c:manualLayout>
                  <c:x val="0.12311292142179135"/>
                  <c:y val="0"/>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2678-4121-9B28-81EEF8FE8F57}"/>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Sheet2!$H$3:$L$3</c:f>
              <c:strCache>
                <c:ptCount val="5"/>
                <c:pt idx="0">
                  <c:v>Discharged (managed by service)</c:v>
                </c:pt>
                <c:pt idx="1">
                  <c:v>Refer to GP</c:v>
                </c:pt>
                <c:pt idx="2">
                  <c:v>Refer to HES (Routine)</c:v>
                </c:pt>
                <c:pt idx="3">
                  <c:v>Refer to HES (Urgent)</c:v>
                </c:pt>
                <c:pt idx="4">
                  <c:v>Follow-Up</c:v>
                </c:pt>
              </c:strCache>
            </c:strRef>
          </c:cat>
          <c:val>
            <c:numRef>
              <c:f>Sheet2!$H$4:$L$4</c:f>
              <c:numCache>
                <c:formatCode>General</c:formatCode>
                <c:ptCount val="5"/>
                <c:pt idx="0">
                  <c:v>617</c:v>
                </c:pt>
                <c:pt idx="1">
                  <c:v>13</c:v>
                </c:pt>
                <c:pt idx="2">
                  <c:v>24</c:v>
                </c:pt>
                <c:pt idx="3">
                  <c:v>67</c:v>
                </c:pt>
                <c:pt idx="4">
                  <c:v>27</c:v>
                </c:pt>
              </c:numCache>
            </c:numRef>
          </c:val>
          <c:extLst>
            <c:ext xmlns:c16="http://schemas.microsoft.com/office/drawing/2014/chart" uri="{C3380CC4-5D6E-409C-BE32-E72D297353CC}">
              <c16:uniqueId val="{0000000A-2678-4121-9B28-81EEF8FE8F57}"/>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679177602799647"/>
          <c:y val="0.17171296296296296"/>
          <c:w val="0.31641666666666668"/>
          <c:h val="0.52736111111111106"/>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BF3-4D70-BD74-AA2D6B5D1EA2}"/>
              </c:ext>
            </c:extLst>
          </c:dPt>
          <c:dPt>
            <c:idx val="1"/>
            <c:bubble3D val="0"/>
            <c:spPr>
              <a:solidFill>
                <a:schemeClr val="accent3"/>
              </a:solidFill>
              <a:ln w="19050">
                <a:solidFill>
                  <a:schemeClr val="lt1"/>
                </a:solidFill>
              </a:ln>
              <a:effectLst/>
            </c:spPr>
            <c:extLst>
              <c:ext xmlns:c16="http://schemas.microsoft.com/office/drawing/2014/chart" uri="{C3380CC4-5D6E-409C-BE32-E72D297353CC}">
                <c16:uniqueId val="{00000003-FBF3-4D70-BD74-AA2D6B5D1EA2}"/>
              </c:ext>
            </c:extLst>
          </c:dPt>
          <c:dPt>
            <c:idx val="2"/>
            <c:bubble3D val="0"/>
            <c:spPr>
              <a:solidFill>
                <a:schemeClr val="accent5"/>
              </a:solidFill>
              <a:ln w="19050">
                <a:solidFill>
                  <a:schemeClr val="lt1"/>
                </a:solidFill>
              </a:ln>
              <a:effectLst/>
            </c:spPr>
            <c:extLst>
              <c:ext xmlns:c16="http://schemas.microsoft.com/office/drawing/2014/chart" uri="{C3380CC4-5D6E-409C-BE32-E72D297353CC}">
                <c16:uniqueId val="{00000005-FBF3-4D70-BD74-AA2D6B5D1EA2}"/>
              </c:ext>
            </c:extLst>
          </c:dPt>
          <c:dPt>
            <c:idx val="3"/>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7-FBF3-4D70-BD74-AA2D6B5D1EA2}"/>
              </c:ext>
            </c:extLst>
          </c:dPt>
          <c:dPt>
            <c:idx val="4"/>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09-FBF3-4D70-BD74-AA2D6B5D1EA2}"/>
              </c:ext>
            </c:extLst>
          </c:dPt>
          <c:dLbls>
            <c:dLbl>
              <c:idx val="0"/>
              <c:layout>
                <c:manualLayout>
                  <c:x val="-7.3375043558289721E-2"/>
                  <c:y val="-0.26388895162638176"/>
                </c:manualLayout>
              </c:layout>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FBF3-4D70-BD74-AA2D6B5D1EA2}"/>
                </c:ext>
              </c:extLst>
            </c:dLbl>
            <c:dLbl>
              <c:idx val="1"/>
              <c:layout>
                <c:manualLayout>
                  <c:x val="-5.668389211047787E-2"/>
                  <c:y val="0.1415480099918241"/>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FBF3-4D70-BD74-AA2D6B5D1EA2}"/>
                </c:ext>
              </c:extLst>
            </c:dLbl>
            <c:dLbl>
              <c:idx val="2"/>
              <c:layout>
                <c:manualLayout>
                  <c:x val="-0.13811772905089828"/>
                  <c:y val="7.3429969148210553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FBF3-4D70-BD74-AA2D6B5D1EA2}"/>
                </c:ext>
              </c:extLst>
            </c:dLbl>
            <c:dLbl>
              <c:idx val="3"/>
              <c:layout>
                <c:manualLayout>
                  <c:x val="5.754905377120762E-3"/>
                  <c:y val="4.8188417253513173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FBF3-4D70-BD74-AA2D6B5D1EA2}"/>
                </c:ext>
              </c:extLst>
            </c:dLbl>
            <c:dLbl>
              <c:idx val="4"/>
              <c:layout>
                <c:manualLayout>
                  <c:x val="0.11941428657525581"/>
                  <c:y val="1.1473432679407898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FBF3-4D70-BD74-AA2D6B5D1EA2}"/>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Sheet2!$H$3:$L$3</c:f>
              <c:strCache>
                <c:ptCount val="5"/>
                <c:pt idx="0">
                  <c:v>Discharged (managed by service)</c:v>
                </c:pt>
                <c:pt idx="1">
                  <c:v>Refer to GP</c:v>
                </c:pt>
                <c:pt idx="2">
                  <c:v>Refer to HES (Routine)</c:v>
                </c:pt>
                <c:pt idx="3">
                  <c:v>Refer to HES (Urgent)</c:v>
                </c:pt>
                <c:pt idx="4">
                  <c:v>Follow-Up</c:v>
                </c:pt>
              </c:strCache>
            </c:strRef>
          </c:cat>
          <c:val>
            <c:numRef>
              <c:f>Sheet2!$H$7:$L$7</c:f>
              <c:numCache>
                <c:formatCode>General</c:formatCode>
                <c:ptCount val="5"/>
                <c:pt idx="0">
                  <c:v>618</c:v>
                </c:pt>
                <c:pt idx="1">
                  <c:v>12</c:v>
                </c:pt>
                <c:pt idx="2">
                  <c:v>27</c:v>
                </c:pt>
                <c:pt idx="3">
                  <c:v>45</c:v>
                </c:pt>
                <c:pt idx="4">
                  <c:v>22</c:v>
                </c:pt>
              </c:numCache>
            </c:numRef>
          </c:val>
          <c:extLst>
            <c:ext xmlns:c16="http://schemas.microsoft.com/office/drawing/2014/chart" uri="{C3380CC4-5D6E-409C-BE32-E72D297353CC}">
              <c16:uniqueId val="{0000000A-FBF3-4D70-BD74-AA2D6B5D1EA2}"/>
            </c:ext>
          </c:extLst>
        </c:ser>
        <c:dLbls>
          <c:dLblPos val="outEnd"/>
          <c:showLegendKey val="0"/>
          <c:showVal val="1"/>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[Optometry First PES Data review 001.xlsx]PrePiv!PivotTable5</c:name>
    <c:fmtId val="18"/>
  </c:pivotSource>
  <c:chart>
    <c:title>
      <c:tx>
        <c:rich>
          <a:bodyPr rot="0" spcFirstLastPara="1" vertOverflow="ellipsis" vert="horz" wrap="square" anchor="ctr" anchorCtr="1"/>
          <a:lstStyle/>
          <a:p>
            <a:pPr algn="l">
              <a:defRPr sz="1200" b="0" i="0" u="none" strike="noStrike" kern="1200" spc="0" baseline="0">
                <a:solidFill>
                  <a:schemeClr val="tx1">
                    <a:lumMod val="65000"/>
                    <a:lumOff val="35000"/>
                  </a:schemeClr>
                </a:solidFill>
                <a:latin typeface="+mn-lt"/>
                <a:ea typeface="+mn-ea"/>
                <a:cs typeface="+mn-cs"/>
              </a:defRPr>
            </a:pPr>
            <a:r>
              <a:rPr lang="en-US" sz="1200" dirty="0"/>
              <a:t>Activity by Referring Optometrist Primary</a:t>
            </a:r>
            <a:r>
              <a:rPr lang="en-US" sz="1200" baseline="0" dirty="0"/>
              <a:t> Care Network</a:t>
            </a:r>
            <a:endParaRPr lang="en-US" sz="1200" dirty="0"/>
          </a:p>
        </c:rich>
      </c:tx>
      <c:layout>
        <c:manualLayout>
          <c:xMode val="edge"/>
          <c:yMode val="edge"/>
          <c:x val="2.8723864455659696E-2"/>
          <c:y val="2.3148148148148147E-2"/>
        </c:manualLayout>
      </c:layout>
      <c:overlay val="0"/>
      <c:spPr>
        <a:noFill/>
        <a:ln>
          <a:noFill/>
        </a:ln>
        <a:effectLst/>
      </c:spPr>
      <c:txPr>
        <a:bodyPr rot="0" spcFirstLastPara="1" vertOverflow="ellipsis" vert="horz" wrap="square" anchor="ctr" anchorCtr="1"/>
        <a:lstStyle/>
        <a:p>
          <a:pPr algn="l">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pivotFmts>
      <c:pivotFmt>
        <c:idx val="0"/>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w="19050">
            <a:solidFill>
              <a:schemeClr val="lt1"/>
            </a:solidFill>
          </a:ln>
          <a:effectLst/>
        </c:spPr>
      </c:pivotFmt>
      <c:pivotFmt>
        <c:idx val="3"/>
        <c:spPr>
          <a:solidFill>
            <a:schemeClr val="accent1"/>
          </a:solidFill>
          <a:ln w="19050">
            <a:solidFill>
              <a:schemeClr val="lt1"/>
            </a:solidFill>
          </a:ln>
          <a:effectLst/>
        </c:spPr>
      </c:pivotFmt>
      <c:pivotFmt>
        <c:idx val="4"/>
        <c:spPr>
          <a:solidFill>
            <a:schemeClr val="accent1"/>
          </a:solidFill>
          <a:ln w="19050">
            <a:solidFill>
              <a:schemeClr val="lt1"/>
            </a:solidFill>
          </a:ln>
          <a:effectLst/>
        </c:spPr>
      </c:pivotFmt>
      <c:pivotFmt>
        <c:idx val="5"/>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w="19050">
            <a:solidFill>
              <a:schemeClr val="lt1"/>
            </a:solidFill>
          </a:ln>
          <a:effectLst/>
        </c:spPr>
      </c:pivotFmt>
      <c:pivotFmt>
        <c:idx val="7"/>
        <c:spPr>
          <a:solidFill>
            <a:schemeClr val="accent1"/>
          </a:solidFill>
          <a:ln w="19050">
            <a:solidFill>
              <a:schemeClr val="lt1"/>
            </a:solidFill>
          </a:ln>
          <a:effectLst/>
        </c:spPr>
      </c:pivotFmt>
      <c:pivotFmt>
        <c:idx val="8"/>
        <c:spPr>
          <a:solidFill>
            <a:schemeClr val="accent1"/>
          </a:solidFill>
          <a:ln w="19050">
            <a:solidFill>
              <a:schemeClr val="lt1"/>
            </a:solidFill>
          </a:ln>
          <a:effectLst/>
        </c:spPr>
      </c:pivotFmt>
    </c:pivotFmts>
    <c:plotArea>
      <c:layout>
        <c:manualLayout>
          <c:layoutTarget val="inner"/>
          <c:xMode val="edge"/>
          <c:yMode val="edge"/>
          <c:x val="0.14800742553179411"/>
          <c:y val="0.22305555555555556"/>
          <c:w val="0.43495313626532084"/>
          <c:h val="0.69824074074074072"/>
        </c:manualLayout>
      </c:layout>
      <c:pieChart>
        <c:varyColors val="1"/>
        <c:ser>
          <c:idx val="0"/>
          <c:order val="0"/>
          <c:tx>
            <c:strRef>
              <c:f>PrePiv!$E$33</c:f>
              <c:strCache>
                <c:ptCount val="1"/>
                <c:pt idx="0">
                  <c:v>Total</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B0F3-4A7B-8F96-450E2B0FE1D5}"/>
              </c:ext>
            </c:extLst>
          </c:dPt>
          <c:dPt>
            <c:idx val="1"/>
            <c:bubble3D val="0"/>
            <c:spPr>
              <a:solidFill>
                <a:schemeClr val="accent3"/>
              </a:solidFill>
              <a:ln w="19050">
                <a:solidFill>
                  <a:schemeClr val="lt1"/>
                </a:solidFill>
              </a:ln>
              <a:effectLst/>
            </c:spPr>
            <c:extLst>
              <c:ext xmlns:c16="http://schemas.microsoft.com/office/drawing/2014/chart" uri="{C3380CC4-5D6E-409C-BE32-E72D297353CC}">
                <c16:uniqueId val="{00000003-B0F3-4A7B-8F96-450E2B0FE1D5}"/>
              </c:ext>
            </c:extLst>
          </c:dPt>
          <c:dPt>
            <c:idx val="2"/>
            <c:bubble3D val="0"/>
            <c:spPr>
              <a:solidFill>
                <a:schemeClr val="accent5"/>
              </a:solidFill>
              <a:ln w="19050">
                <a:solidFill>
                  <a:schemeClr val="lt1"/>
                </a:solidFill>
              </a:ln>
              <a:effectLst/>
            </c:spPr>
            <c:extLst>
              <c:ext xmlns:c16="http://schemas.microsoft.com/office/drawing/2014/chart" uri="{C3380CC4-5D6E-409C-BE32-E72D297353CC}">
                <c16:uniqueId val="{00000005-B0F3-4A7B-8F96-450E2B0FE1D5}"/>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PrePiv!$D$34:$D$37</c:f>
              <c:strCache>
                <c:ptCount val="3"/>
                <c:pt idx="0">
                  <c:v>Central and West</c:v>
                </c:pt>
                <c:pt idx="1">
                  <c:v>North and East</c:v>
                </c:pt>
                <c:pt idx="2">
                  <c:v>South</c:v>
                </c:pt>
              </c:strCache>
            </c:strRef>
          </c:cat>
          <c:val>
            <c:numRef>
              <c:f>PrePiv!$E$34:$E$37</c:f>
              <c:numCache>
                <c:formatCode>General</c:formatCode>
                <c:ptCount val="3"/>
                <c:pt idx="0">
                  <c:v>22</c:v>
                </c:pt>
                <c:pt idx="1">
                  <c:v>27</c:v>
                </c:pt>
                <c:pt idx="2">
                  <c:v>41</c:v>
                </c:pt>
              </c:numCache>
            </c:numRef>
          </c:val>
          <c:extLst>
            <c:ext xmlns:c16="http://schemas.microsoft.com/office/drawing/2014/chart" uri="{C3380CC4-5D6E-409C-BE32-E72D297353CC}">
              <c16:uniqueId val="{00000006-B0F3-4A7B-8F96-450E2B0FE1D5}"/>
            </c:ext>
          </c:extLst>
        </c:ser>
        <c:dLbls>
          <c:showLegendKey val="0"/>
          <c:showVal val="0"/>
          <c:showCatName val="0"/>
          <c:showSerName val="0"/>
          <c:showPercent val="0"/>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[Optometry First PES Data review 002.xlsx]PrePiv!PivotTable3</c:name>
    <c:fmtId val="9"/>
  </c:pivotSource>
  <c:chart>
    <c:title>
      <c:tx>
        <c:rich>
          <a:bodyPr rot="0" spcFirstLastPara="1" vertOverflow="ellipsis" vert="horz" wrap="square" anchor="ctr" anchorCtr="1"/>
          <a:lstStyle/>
          <a:p>
            <a:pPr>
              <a:defRPr sz="1400" b="0" i="0" u="none" strike="noStrike" kern="1200" spc="0" baseline="0">
                <a:solidFill>
                  <a:schemeClr val="tx1"/>
                </a:solidFill>
                <a:latin typeface="Arial" panose="020B0604020202020204" pitchFamily="34" charset="0"/>
                <a:ea typeface="+mn-ea"/>
                <a:cs typeface="Arial" panose="020B0604020202020204" pitchFamily="34" charset="0"/>
              </a:defRPr>
            </a:pPr>
            <a:r>
              <a:rPr lang="en-GB">
                <a:solidFill>
                  <a:schemeClr val="tx1"/>
                </a:solidFill>
              </a:rPr>
              <a:t>Referrals by town</a:t>
            </a:r>
          </a:p>
        </c:rich>
      </c:tx>
      <c:layout>
        <c:manualLayout>
          <c:xMode val="edge"/>
          <c:yMode val="edge"/>
          <c:x val="9.8333333333333502E-3"/>
          <c:y val="0"/>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Arial" panose="020B0604020202020204" pitchFamily="34" charset="0"/>
              <a:ea typeface="+mn-ea"/>
              <a:cs typeface="Arial" panose="020B0604020202020204" pitchFamily="34" charset="0"/>
            </a:defRPr>
          </a:pPr>
          <a:endParaRPr lang="en-US"/>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s>
    <c:plotArea>
      <c:layout/>
      <c:barChart>
        <c:barDir val="col"/>
        <c:grouping val="stacked"/>
        <c:varyColors val="0"/>
        <c:ser>
          <c:idx val="0"/>
          <c:order val="0"/>
          <c:tx>
            <c:strRef>
              <c:f>PrePiv!$E$16</c:f>
              <c:strCache>
                <c:ptCount val="1"/>
                <c:pt idx="0">
                  <c:v>Total</c:v>
                </c:pt>
              </c:strCache>
            </c:strRef>
          </c:tx>
          <c:spPr>
            <a:solidFill>
              <a:srgbClr val="005EB8"/>
            </a:solidFill>
            <a:ln>
              <a:noFill/>
            </a:ln>
            <a:effectLst/>
          </c:spPr>
          <c:invertIfNegative val="0"/>
          <c:cat>
            <c:strRef>
              <c:f>PrePiv!$D$17:$D$24</c:f>
              <c:strCache>
                <c:ptCount val="7"/>
                <c:pt idx="0">
                  <c:v>Freshwater</c:v>
                </c:pt>
                <c:pt idx="1">
                  <c:v>Lake</c:v>
                </c:pt>
                <c:pt idx="2">
                  <c:v>Newport</c:v>
                </c:pt>
                <c:pt idx="3">
                  <c:v>Rochdale</c:v>
                </c:pt>
                <c:pt idx="4">
                  <c:v>Ryde</c:v>
                </c:pt>
                <c:pt idx="5">
                  <c:v>St. Helens</c:v>
                </c:pt>
                <c:pt idx="6">
                  <c:v>Ventnor</c:v>
                </c:pt>
              </c:strCache>
            </c:strRef>
          </c:cat>
          <c:val>
            <c:numRef>
              <c:f>PrePiv!$E$17:$E$24</c:f>
              <c:numCache>
                <c:formatCode>General</c:formatCode>
                <c:ptCount val="7"/>
                <c:pt idx="0">
                  <c:v>8</c:v>
                </c:pt>
                <c:pt idx="1">
                  <c:v>21</c:v>
                </c:pt>
                <c:pt idx="2">
                  <c:v>18</c:v>
                </c:pt>
                <c:pt idx="3">
                  <c:v>1</c:v>
                </c:pt>
                <c:pt idx="4">
                  <c:v>18</c:v>
                </c:pt>
                <c:pt idx="5">
                  <c:v>8</c:v>
                </c:pt>
                <c:pt idx="6">
                  <c:v>16</c:v>
                </c:pt>
              </c:numCache>
            </c:numRef>
          </c:val>
          <c:extLst>
            <c:ext xmlns:c16="http://schemas.microsoft.com/office/drawing/2014/chart" uri="{C3380CC4-5D6E-409C-BE32-E72D297353CC}">
              <c16:uniqueId val="{00000000-1D81-490F-9976-1D58EBAC4E5E}"/>
            </c:ext>
          </c:extLst>
        </c:ser>
        <c:dLbls>
          <c:showLegendKey val="0"/>
          <c:showVal val="0"/>
          <c:showCatName val="0"/>
          <c:showSerName val="0"/>
          <c:showPercent val="0"/>
          <c:showBubbleSize val="0"/>
        </c:dLbls>
        <c:gapWidth val="30"/>
        <c:overlap val="100"/>
        <c:axId val="840261584"/>
        <c:axId val="1017224768"/>
      </c:barChart>
      <c:catAx>
        <c:axId val="8402615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017224768"/>
        <c:crosses val="autoZero"/>
        <c:auto val="1"/>
        <c:lblAlgn val="ctr"/>
        <c:lblOffset val="100"/>
        <c:noMultiLvlLbl val="0"/>
      </c:catAx>
      <c:valAx>
        <c:axId val="101722476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402615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extLst>
    <c:ext xmlns:c14="http://schemas.microsoft.com/office/drawing/2007/8/2/chart" uri="{781A3756-C4B2-4CAC-9D66-4F8BD8637D16}">
      <c14:pivotOptions>
        <c14:dropZoneFilter val="1"/>
        <c14:dropZoneCategories val="1"/>
      </c14:pivotOptions>
    </c:ext>
    <c:ext xmlns:c16="http://schemas.microsoft.com/office/drawing/2014/chart" uri="{E28EC0CA-F0BB-4C9C-879D-F8772B89E7AC}">
      <c16:pivotOptions16>
        <c16:showExpandCollapseFieldButtons val="1"/>
      </c16:pivotOptions16>
    </c:ext>
  </c:extLst>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[Optometry First PES Data review 002.xlsx]PrePiv!PivotTable3</c:name>
    <c:fmtId val="13"/>
  </c:pivotSource>
  <c:chart>
    <c:title>
      <c:tx>
        <c:rich>
          <a:bodyPr rot="0" spcFirstLastPara="1" vertOverflow="ellipsis" vert="horz" wrap="square" anchor="ctr" anchorCtr="1"/>
          <a:lstStyle/>
          <a:p>
            <a:pPr>
              <a:defRPr sz="1400" b="0" i="0" u="none" strike="noStrike" kern="1200" spc="0" baseline="0">
                <a:solidFill>
                  <a:schemeClr val="tx1"/>
                </a:solidFill>
                <a:latin typeface="Arial" panose="020B0604020202020204" pitchFamily="34" charset="0"/>
                <a:ea typeface="+mn-ea"/>
                <a:cs typeface="Arial" panose="020B0604020202020204" pitchFamily="34" charset="0"/>
              </a:defRPr>
            </a:pPr>
            <a:r>
              <a:rPr lang="en-GB" dirty="0">
                <a:solidFill>
                  <a:schemeClr val="tx1"/>
                </a:solidFill>
              </a:rPr>
              <a:t>Referrals by practice</a:t>
            </a:r>
          </a:p>
        </c:rich>
      </c:tx>
      <c:layout>
        <c:manualLayout>
          <c:xMode val="edge"/>
          <c:yMode val="edge"/>
          <c:x val="9.8333333333333502E-3"/>
          <c:y val="0"/>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Arial" panose="020B0604020202020204" pitchFamily="34" charset="0"/>
              <a:ea typeface="+mn-ea"/>
              <a:cs typeface="Arial" panose="020B0604020202020204" pitchFamily="34" charset="0"/>
            </a:defRPr>
          </a:pPr>
          <a:endParaRPr lang="en-US"/>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s>
    <c:plotArea>
      <c:layout/>
      <c:barChart>
        <c:barDir val="col"/>
        <c:grouping val="stacked"/>
        <c:varyColors val="0"/>
        <c:ser>
          <c:idx val="0"/>
          <c:order val="0"/>
          <c:tx>
            <c:strRef>
              <c:f>PrePiv!$E$16</c:f>
              <c:strCache>
                <c:ptCount val="1"/>
                <c:pt idx="0">
                  <c:v>Total</c:v>
                </c:pt>
              </c:strCache>
            </c:strRef>
          </c:tx>
          <c:spPr>
            <a:solidFill>
              <a:srgbClr val="005EB8"/>
            </a:solidFill>
            <a:ln>
              <a:noFill/>
            </a:ln>
            <a:effectLst/>
          </c:spPr>
          <c:invertIfNegative val="0"/>
          <c:cat>
            <c:strRef>
              <c:f>PrePiv!$D$17:$D$24</c:f>
              <c:strCache>
                <c:ptCount val="7"/>
                <c:pt idx="0">
                  <c:v>Jacqueline Lamb Opticians</c:v>
                </c:pt>
                <c:pt idx="1">
                  <c:v>Paul Cheetham - Hakim Group</c:v>
                </c:pt>
                <c:pt idx="2">
                  <c:v>Rutherford Eyecare - Freshwater</c:v>
                </c:pt>
                <c:pt idx="3">
                  <c:v>Rutherford Eyecare - Lake</c:v>
                </c:pt>
                <c:pt idx="4">
                  <c:v>Rutherford Eyecare - Newport</c:v>
                </c:pt>
                <c:pt idx="5">
                  <c:v>Rutherford Eyecare - Ventnor</c:v>
                </c:pt>
                <c:pt idx="6">
                  <c:v>Ryde Opticians and Hearing Centre</c:v>
                </c:pt>
              </c:strCache>
            </c:strRef>
          </c:cat>
          <c:val>
            <c:numRef>
              <c:f>PrePiv!$E$17:$E$24</c:f>
              <c:numCache>
                <c:formatCode>General</c:formatCode>
                <c:ptCount val="7"/>
                <c:pt idx="0">
                  <c:v>8</c:v>
                </c:pt>
                <c:pt idx="1">
                  <c:v>1</c:v>
                </c:pt>
                <c:pt idx="2">
                  <c:v>8</c:v>
                </c:pt>
                <c:pt idx="3">
                  <c:v>21</c:v>
                </c:pt>
                <c:pt idx="4">
                  <c:v>18</c:v>
                </c:pt>
                <c:pt idx="5">
                  <c:v>16</c:v>
                </c:pt>
                <c:pt idx="6">
                  <c:v>18</c:v>
                </c:pt>
              </c:numCache>
            </c:numRef>
          </c:val>
          <c:extLst>
            <c:ext xmlns:c16="http://schemas.microsoft.com/office/drawing/2014/chart" uri="{C3380CC4-5D6E-409C-BE32-E72D297353CC}">
              <c16:uniqueId val="{00000000-861A-4448-9C89-1F3A5211FCC6}"/>
            </c:ext>
          </c:extLst>
        </c:ser>
        <c:dLbls>
          <c:showLegendKey val="0"/>
          <c:showVal val="0"/>
          <c:showCatName val="0"/>
          <c:showSerName val="0"/>
          <c:showPercent val="0"/>
          <c:showBubbleSize val="0"/>
        </c:dLbls>
        <c:gapWidth val="30"/>
        <c:overlap val="100"/>
        <c:axId val="840261584"/>
        <c:axId val="1017224768"/>
      </c:barChart>
      <c:catAx>
        <c:axId val="8402615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017224768"/>
        <c:crosses val="autoZero"/>
        <c:auto val="1"/>
        <c:lblAlgn val="ctr"/>
        <c:lblOffset val="100"/>
        <c:noMultiLvlLbl val="0"/>
      </c:catAx>
      <c:valAx>
        <c:axId val="101722476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402615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extLst>
    <c:ext xmlns:c14="http://schemas.microsoft.com/office/drawing/2007/8/2/chart" uri="{781A3756-C4B2-4CAC-9D66-4F8BD8637D16}">
      <c14:pivotOptions>
        <c14:dropZoneFilter val="1"/>
        <c14:dropZoneCategories val="1"/>
      </c14:pivotOptions>
    </c:ext>
    <c:ext xmlns:c16="http://schemas.microsoft.com/office/drawing/2014/chart" uri="{E28EC0CA-F0BB-4C9C-879D-F8772B89E7AC}">
      <c16:pivotOptions16>
        <c16:showExpandCollapseFieldButtons val="1"/>
      </c16:pivotOptions16>
    </c:ext>
  </c:extLst>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[Optometry First PES Data review 002.xlsx]PostPiv!PivotTable2</c:name>
    <c:fmtId val="9"/>
  </c:pivotSource>
  <c:chart>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s>
    <c:plotArea>
      <c:layout/>
      <c:barChart>
        <c:barDir val="col"/>
        <c:grouping val="stacked"/>
        <c:varyColors val="0"/>
        <c:ser>
          <c:idx val="0"/>
          <c:order val="0"/>
          <c:tx>
            <c:strRef>
              <c:f>PostPiv!$B$3:$B$4</c:f>
              <c:strCache>
                <c:ptCount val="1"/>
                <c:pt idx="0">
                  <c:v>B9M3W</c:v>
                </c:pt>
              </c:strCache>
            </c:strRef>
          </c:tx>
          <c:spPr>
            <a:solidFill>
              <a:schemeClr val="bg1">
                <a:lumMod val="65000"/>
              </a:schemeClr>
            </a:solidFill>
            <a:ln>
              <a:noFill/>
            </a:ln>
            <a:effectLst/>
          </c:spPr>
          <c:invertIfNegative val="0"/>
          <c:cat>
            <c:multiLvlStrRef>
              <c:f>PostPiv!$A$5:$A$17</c:f>
              <c:multiLvlStrCache>
                <c:ptCount val="7"/>
                <c:lvl>
                  <c:pt idx="0">
                    <c:v>Aug</c:v>
                  </c:pt>
                  <c:pt idx="1">
                    <c:v>Sep</c:v>
                  </c:pt>
                  <c:pt idx="2">
                    <c:v>Oct</c:v>
                  </c:pt>
                  <c:pt idx="3">
                    <c:v>Nov</c:v>
                  </c:pt>
                  <c:pt idx="4">
                    <c:v>Dec</c:v>
                  </c:pt>
                  <c:pt idx="5">
                    <c:v>Jan</c:v>
                  </c:pt>
                  <c:pt idx="6">
                    <c:v>Feb</c:v>
                  </c:pt>
                </c:lvl>
                <c:lvl>
                  <c:pt idx="0">
                    <c:v>Qtr3</c:v>
                  </c:pt>
                  <c:pt idx="2">
                    <c:v>Qtr4</c:v>
                  </c:pt>
                  <c:pt idx="5">
                    <c:v>Qtr1</c:v>
                  </c:pt>
                </c:lvl>
                <c:lvl>
                  <c:pt idx="0">
                    <c:v>2022</c:v>
                  </c:pt>
                  <c:pt idx="5">
                    <c:v>2023</c:v>
                  </c:pt>
                </c:lvl>
              </c:multiLvlStrCache>
            </c:multiLvlStrRef>
          </c:cat>
          <c:val>
            <c:numRef>
              <c:f>PostPiv!$B$5:$B$17</c:f>
              <c:numCache>
                <c:formatCode>General</c:formatCode>
                <c:ptCount val="7"/>
                <c:pt idx="3">
                  <c:v>3</c:v>
                </c:pt>
                <c:pt idx="4">
                  <c:v>6</c:v>
                </c:pt>
                <c:pt idx="5">
                  <c:v>7</c:v>
                </c:pt>
                <c:pt idx="6">
                  <c:v>9</c:v>
                </c:pt>
              </c:numCache>
            </c:numRef>
          </c:val>
          <c:extLst>
            <c:ext xmlns:c16="http://schemas.microsoft.com/office/drawing/2014/chart" uri="{C3380CC4-5D6E-409C-BE32-E72D297353CC}">
              <c16:uniqueId val="{00000000-0A2C-441C-8227-99E32FD06858}"/>
            </c:ext>
          </c:extLst>
        </c:ser>
        <c:ser>
          <c:idx val="1"/>
          <c:order val="1"/>
          <c:tx>
            <c:strRef>
              <c:f>PostPiv!$C$3:$C$4</c:f>
              <c:strCache>
                <c:ptCount val="1"/>
                <c:pt idx="0">
                  <c:v>NNH05</c:v>
                </c:pt>
              </c:strCache>
            </c:strRef>
          </c:tx>
          <c:spPr>
            <a:solidFill>
              <a:schemeClr val="bg1">
                <a:lumMod val="65000"/>
              </a:schemeClr>
            </a:solidFill>
            <a:ln>
              <a:noFill/>
            </a:ln>
            <a:effectLst/>
          </c:spPr>
          <c:invertIfNegative val="0"/>
          <c:cat>
            <c:multiLvlStrRef>
              <c:f>PostPiv!$A$5:$A$17</c:f>
              <c:multiLvlStrCache>
                <c:ptCount val="7"/>
                <c:lvl>
                  <c:pt idx="0">
                    <c:v>Aug</c:v>
                  </c:pt>
                  <c:pt idx="1">
                    <c:v>Sep</c:v>
                  </c:pt>
                  <c:pt idx="2">
                    <c:v>Oct</c:v>
                  </c:pt>
                  <c:pt idx="3">
                    <c:v>Nov</c:v>
                  </c:pt>
                  <c:pt idx="4">
                    <c:v>Dec</c:v>
                  </c:pt>
                  <c:pt idx="5">
                    <c:v>Jan</c:v>
                  </c:pt>
                  <c:pt idx="6">
                    <c:v>Feb</c:v>
                  </c:pt>
                </c:lvl>
                <c:lvl>
                  <c:pt idx="0">
                    <c:v>Qtr3</c:v>
                  </c:pt>
                  <c:pt idx="2">
                    <c:v>Qtr4</c:v>
                  </c:pt>
                  <c:pt idx="5">
                    <c:v>Qtr1</c:v>
                  </c:pt>
                </c:lvl>
                <c:lvl>
                  <c:pt idx="0">
                    <c:v>2022</c:v>
                  </c:pt>
                  <c:pt idx="5">
                    <c:v>2023</c:v>
                  </c:pt>
                </c:lvl>
              </c:multiLvlStrCache>
            </c:multiLvlStrRef>
          </c:cat>
          <c:val>
            <c:numRef>
              <c:f>PostPiv!$C$5:$C$17</c:f>
              <c:numCache>
                <c:formatCode>General</c:formatCode>
                <c:ptCount val="7"/>
                <c:pt idx="3">
                  <c:v>1</c:v>
                </c:pt>
              </c:numCache>
            </c:numRef>
          </c:val>
          <c:extLst>
            <c:ext xmlns:c16="http://schemas.microsoft.com/office/drawing/2014/chart" uri="{C3380CC4-5D6E-409C-BE32-E72D297353CC}">
              <c16:uniqueId val="{00000001-0A2C-441C-8227-99E32FD06858}"/>
            </c:ext>
          </c:extLst>
        </c:ser>
        <c:ser>
          <c:idx val="2"/>
          <c:order val="2"/>
          <c:tx>
            <c:strRef>
              <c:f>PostPiv!$D$3:$D$4</c:f>
              <c:strCache>
                <c:ptCount val="1"/>
                <c:pt idx="0">
                  <c:v>NNH06</c:v>
                </c:pt>
              </c:strCache>
            </c:strRef>
          </c:tx>
          <c:spPr>
            <a:solidFill>
              <a:schemeClr val="accent3"/>
            </a:solidFill>
            <a:ln>
              <a:noFill/>
            </a:ln>
            <a:effectLst/>
          </c:spPr>
          <c:invertIfNegative val="0"/>
          <c:cat>
            <c:multiLvlStrRef>
              <c:f>PostPiv!$A$5:$A$17</c:f>
              <c:multiLvlStrCache>
                <c:ptCount val="7"/>
                <c:lvl>
                  <c:pt idx="0">
                    <c:v>Aug</c:v>
                  </c:pt>
                  <c:pt idx="1">
                    <c:v>Sep</c:v>
                  </c:pt>
                  <c:pt idx="2">
                    <c:v>Oct</c:v>
                  </c:pt>
                  <c:pt idx="3">
                    <c:v>Nov</c:v>
                  </c:pt>
                  <c:pt idx="4">
                    <c:v>Dec</c:v>
                  </c:pt>
                  <c:pt idx="5">
                    <c:v>Jan</c:v>
                  </c:pt>
                  <c:pt idx="6">
                    <c:v>Feb</c:v>
                  </c:pt>
                </c:lvl>
                <c:lvl>
                  <c:pt idx="0">
                    <c:v>Qtr3</c:v>
                  </c:pt>
                  <c:pt idx="2">
                    <c:v>Qtr4</c:v>
                  </c:pt>
                  <c:pt idx="5">
                    <c:v>Qtr1</c:v>
                  </c:pt>
                </c:lvl>
                <c:lvl>
                  <c:pt idx="0">
                    <c:v>2022</c:v>
                  </c:pt>
                  <c:pt idx="5">
                    <c:v>2023</c:v>
                  </c:pt>
                </c:lvl>
              </c:multiLvlStrCache>
            </c:multiLvlStrRef>
          </c:cat>
          <c:val>
            <c:numRef>
              <c:f>PostPiv!$D$5:$D$17</c:f>
              <c:numCache>
                <c:formatCode>General</c:formatCode>
                <c:ptCount val="7"/>
                <c:pt idx="0">
                  <c:v>11</c:v>
                </c:pt>
                <c:pt idx="1">
                  <c:v>6</c:v>
                </c:pt>
                <c:pt idx="2">
                  <c:v>11</c:v>
                </c:pt>
                <c:pt idx="3">
                  <c:v>11</c:v>
                </c:pt>
                <c:pt idx="4">
                  <c:v>6</c:v>
                </c:pt>
                <c:pt idx="5">
                  <c:v>7</c:v>
                </c:pt>
                <c:pt idx="6">
                  <c:v>4</c:v>
                </c:pt>
              </c:numCache>
            </c:numRef>
          </c:val>
          <c:extLst>
            <c:ext xmlns:c16="http://schemas.microsoft.com/office/drawing/2014/chart" uri="{C3380CC4-5D6E-409C-BE32-E72D297353CC}">
              <c16:uniqueId val="{00000002-0A2C-441C-8227-99E32FD06858}"/>
            </c:ext>
          </c:extLst>
        </c:ser>
        <c:ser>
          <c:idx val="3"/>
          <c:order val="3"/>
          <c:tx>
            <c:strRef>
              <c:f>PostPiv!$E$3:$E$4</c:f>
              <c:strCache>
                <c:ptCount val="1"/>
                <c:pt idx="0">
                  <c:v>NNH07</c:v>
                </c:pt>
              </c:strCache>
            </c:strRef>
          </c:tx>
          <c:spPr>
            <a:solidFill>
              <a:schemeClr val="bg1">
                <a:lumMod val="65000"/>
              </a:schemeClr>
            </a:solidFill>
            <a:ln>
              <a:noFill/>
            </a:ln>
            <a:effectLst/>
          </c:spPr>
          <c:invertIfNegative val="0"/>
          <c:cat>
            <c:multiLvlStrRef>
              <c:f>PostPiv!$A$5:$A$17</c:f>
              <c:multiLvlStrCache>
                <c:ptCount val="7"/>
                <c:lvl>
                  <c:pt idx="0">
                    <c:v>Aug</c:v>
                  </c:pt>
                  <c:pt idx="1">
                    <c:v>Sep</c:v>
                  </c:pt>
                  <c:pt idx="2">
                    <c:v>Oct</c:v>
                  </c:pt>
                  <c:pt idx="3">
                    <c:v>Nov</c:v>
                  </c:pt>
                  <c:pt idx="4">
                    <c:v>Dec</c:v>
                  </c:pt>
                  <c:pt idx="5">
                    <c:v>Jan</c:v>
                  </c:pt>
                  <c:pt idx="6">
                    <c:v>Feb</c:v>
                  </c:pt>
                </c:lvl>
                <c:lvl>
                  <c:pt idx="0">
                    <c:v>Qtr3</c:v>
                  </c:pt>
                  <c:pt idx="2">
                    <c:v>Qtr4</c:v>
                  </c:pt>
                  <c:pt idx="5">
                    <c:v>Qtr1</c:v>
                  </c:pt>
                </c:lvl>
                <c:lvl>
                  <c:pt idx="0">
                    <c:v>2022</c:v>
                  </c:pt>
                  <c:pt idx="5">
                    <c:v>2023</c:v>
                  </c:pt>
                </c:lvl>
              </c:multiLvlStrCache>
            </c:multiLvlStrRef>
          </c:cat>
          <c:val>
            <c:numRef>
              <c:f>PostPiv!$E$5:$E$17</c:f>
              <c:numCache>
                <c:formatCode>General</c:formatCode>
                <c:ptCount val="7"/>
                <c:pt idx="5">
                  <c:v>1</c:v>
                </c:pt>
              </c:numCache>
            </c:numRef>
          </c:val>
          <c:extLst>
            <c:ext xmlns:c16="http://schemas.microsoft.com/office/drawing/2014/chart" uri="{C3380CC4-5D6E-409C-BE32-E72D297353CC}">
              <c16:uniqueId val="{00000003-0A2C-441C-8227-99E32FD06858}"/>
            </c:ext>
          </c:extLst>
        </c:ser>
        <c:ser>
          <c:idx val="4"/>
          <c:order val="4"/>
          <c:tx>
            <c:strRef>
              <c:f>PostPiv!$F$3:$F$4</c:f>
              <c:strCache>
                <c:ptCount val="1"/>
                <c:pt idx="0">
                  <c:v>RXP</c:v>
                </c:pt>
              </c:strCache>
            </c:strRef>
          </c:tx>
          <c:spPr>
            <a:solidFill>
              <a:schemeClr val="bg1">
                <a:lumMod val="65000"/>
              </a:schemeClr>
            </a:solidFill>
            <a:ln>
              <a:noFill/>
            </a:ln>
            <a:effectLst/>
          </c:spPr>
          <c:invertIfNegative val="0"/>
          <c:cat>
            <c:multiLvlStrRef>
              <c:f>PostPiv!$A$5:$A$17</c:f>
              <c:multiLvlStrCache>
                <c:ptCount val="7"/>
                <c:lvl>
                  <c:pt idx="0">
                    <c:v>Aug</c:v>
                  </c:pt>
                  <c:pt idx="1">
                    <c:v>Sep</c:v>
                  </c:pt>
                  <c:pt idx="2">
                    <c:v>Oct</c:v>
                  </c:pt>
                  <c:pt idx="3">
                    <c:v>Nov</c:v>
                  </c:pt>
                  <c:pt idx="4">
                    <c:v>Dec</c:v>
                  </c:pt>
                  <c:pt idx="5">
                    <c:v>Jan</c:v>
                  </c:pt>
                  <c:pt idx="6">
                    <c:v>Feb</c:v>
                  </c:pt>
                </c:lvl>
                <c:lvl>
                  <c:pt idx="0">
                    <c:v>Qtr3</c:v>
                  </c:pt>
                  <c:pt idx="2">
                    <c:v>Qtr4</c:v>
                  </c:pt>
                  <c:pt idx="5">
                    <c:v>Qtr1</c:v>
                  </c:pt>
                </c:lvl>
                <c:lvl>
                  <c:pt idx="0">
                    <c:v>2022</c:v>
                  </c:pt>
                  <c:pt idx="5">
                    <c:v>2023</c:v>
                  </c:pt>
                </c:lvl>
              </c:multiLvlStrCache>
            </c:multiLvlStrRef>
          </c:cat>
          <c:val>
            <c:numRef>
              <c:f>PostPiv!$F$5:$F$17</c:f>
              <c:numCache>
                <c:formatCode>General</c:formatCode>
                <c:ptCount val="7"/>
                <c:pt idx="1">
                  <c:v>3</c:v>
                </c:pt>
              </c:numCache>
            </c:numRef>
          </c:val>
          <c:extLst>
            <c:ext xmlns:c16="http://schemas.microsoft.com/office/drawing/2014/chart" uri="{C3380CC4-5D6E-409C-BE32-E72D297353CC}">
              <c16:uniqueId val="{00000004-0A2C-441C-8227-99E32FD06858}"/>
            </c:ext>
          </c:extLst>
        </c:ser>
        <c:ser>
          <c:idx val="5"/>
          <c:order val="5"/>
          <c:tx>
            <c:strRef>
              <c:f>PostPiv!$G$3:$G$4</c:f>
              <c:strCache>
                <c:ptCount val="1"/>
                <c:pt idx="0">
                  <c:v>TP3LW</c:v>
                </c:pt>
              </c:strCache>
            </c:strRef>
          </c:tx>
          <c:spPr>
            <a:solidFill>
              <a:schemeClr val="bg1">
                <a:lumMod val="65000"/>
              </a:schemeClr>
            </a:solidFill>
            <a:ln>
              <a:noFill/>
            </a:ln>
            <a:effectLst/>
          </c:spPr>
          <c:invertIfNegative val="0"/>
          <c:cat>
            <c:multiLvlStrRef>
              <c:f>PostPiv!$A$5:$A$17</c:f>
              <c:multiLvlStrCache>
                <c:ptCount val="7"/>
                <c:lvl>
                  <c:pt idx="0">
                    <c:v>Aug</c:v>
                  </c:pt>
                  <c:pt idx="1">
                    <c:v>Sep</c:v>
                  </c:pt>
                  <c:pt idx="2">
                    <c:v>Oct</c:v>
                  </c:pt>
                  <c:pt idx="3">
                    <c:v>Nov</c:v>
                  </c:pt>
                  <c:pt idx="4">
                    <c:v>Dec</c:v>
                  </c:pt>
                  <c:pt idx="5">
                    <c:v>Jan</c:v>
                  </c:pt>
                  <c:pt idx="6">
                    <c:v>Feb</c:v>
                  </c:pt>
                </c:lvl>
                <c:lvl>
                  <c:pt idx="0">
                    <c:v>Qtr3</c:v>
                  </c:pt>
                  <c:pt idx="2">
                    <c:v>Qtr4</c:v>
                  </c:pt>
                  <c:pt idx="5">
                    <c:v>Qtr1</c:v>
                  </c:pt>
                </c:lvl>
                <c:lvl>
                  <c:pt idx="0">
                    <c:v>2022</c:v>
                  </c:pt>
                  <c:pt idx="5">
                    <c:v>2023</c:v>
                  </c:pt>
                </c:lvl>
              </c:multiLvlStrCache>
            </c:multiLvlStrRef>
          </c:cat>
          <c:val>
            <c:numRef>
              <c:f>PostPiv!$G$5:$G$17</c:f>
              <c:numCache>
                <c:formatCode>General</c:formatCode>
                <c:ptCount val="7"/>
                <c:pt idx="6">
                  <c:v>1</c:v>
                </c:pt>
              </c:numCache>
            </c:numRef>
          </c:val>
          <c:extLst>
            <c:ext xmlns:c16="http://schemas.microsoft.com/office/drawing/2014/chart" uri="{C3380CC4-5D6E-409C-BE32-E72D297353CC}">
              <c16:uniqueId val="{00000005-0A2C-441C-8227-99E32FD06858}"/>
            </c:ext>
          </c:extLst>
        </c:ser>
        <c:ser>
          <c:idx val="6"/>
          <c:order val="6"/>
          <c:tx>
            <c:strRef>
              <c:f>PostPiv!$H$3:$H$4</c:f>
              <c:strCache>
                <c:ptCount val="1"/>
                <c:pt idx="0">
                  <c:v>R1F</c:v>
                </c:pt>
              </c:strCache>
            </c:strRef>
          </c:tx>
          <c:spPr>
            <a:solidFill>
              <a:schemeClr val="accent1">
                <a:lumMod val="60000"/>
              </a:schemeClr>
            </a:solidFill>
            <a:ln>
              <a:noFill/>
            </a:ln>
            <a:effectLst/>
          </c:spPr>
          <c:invertIfNegative val="0"/>
          <c:cat>
            <c:multiLvlStrRef>
              <c:f>PostPiv!$A$5:$A$17</c:f>
              <c:multiLvlStrCache>
                <c:ptCount val="7"/>
                <c:lvl>
                  <c:pt idx="0">
                    <c:v>Aug</c:v>
                  </c:pt>
                  <c:pt idx="1">
                    <c:v>Sep</c:v>
                  </c:pt>
                  <c:pt idx="2">
                    <c:v>Oct</c:v>
                  </c:pt>
                  <c:pt idx="3">
                    <c:v>Nov</c:v>
                  </c:pt>
                  <c:pt idx="4">
                    <c:v>Dec</c:v>
                  </c:pt>
                  <c:pt idx="5">
                    <c:v>Jan</c:v>
                  </c:pt>
                  <c:pt idx="6">
                    <c:v>Feb</c:v>
                  </c:pt>
                </c:lvl>
                <c:lvl>
                  <c:pt idx="0">
                    <c:v>Qtr3</c:v>
                  </c:pt>
                  <c:pt idx="2">
                    <c:v>Qtr4</c:v>
                  </c:pt>
                  <c:pt idx="5">
                    <c:v>Qtr1</c:v>
                  </c:pt>
                </c:lvl>
                <c:lvl>
                  <c:pt idx="0">
                    <c:v>2022</c:v>
                  </c:pt>
                  <c:pt idx="5">
                    <c:v>2023</c:v>
                  </c:pt>
                </c:lvl>
              </c:multiLvlStrCache>
            </c:multiLvlStrRef>
          </c:cat>
          <c:val>
            <c:numRef>
              <c:f>PostPiv!$H$5:$H$17</c:f>
              <c:numCache>
                <c:formatCode>General</c:formatCode>
                <c:ptCount val="7"/>
                <c:pt idx="2">
                  <c:v>1</c:v>
                </c:pt>
                <c:pt idx="4">
                  <c:v>3</c:v>
                </c:pt>
                <c:pt idx="5">
                  <c:v>54</c:v>
                </c:pt>
                <c:pt idx="6">
                  <c:v>66</c:v>
                </c:pt>
              </c:numCache>
            </c:numRef>
          </c:val>
          <c:extLst>
            <c:ext xmlns:c16="http://schemas.microsoft.com/office/drawing/2014/chart" uri="{C3380CC4-5D6E-409C-BE32-E72D297353CC}">
              <c16:uniqueId val="{00000006-0A2C-441C-8227-99E32FD06858}"/>
            </c:ext>
          </c:extLst>
        </c:ser>
        <c:dLbls>
          <c:showLegendKey val="0"/>
          <c:showVal val="0"/>
          <c:showCatName val="0"/>
          <c:showSerName val="0"/>
          <c:showPercent val="0"/>
          <c:showBubbleSize val="0"/>
        </c:dLbls>
        <c:gapWidth val="30"/>
        <c:overlap val="100"/>
        <c:axId val="1553547759"/>
        <c:axId val="1553536111"/>
      </c:barChart>
      <c:catAx>
        <c:axId val="155354775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53536111"/>
        <c:crosses val="autoZero"/>
        <c:auto val="1"/>
        <c:lblAlgn val="ctr"/>
        <c:lblOffset val="100"/>
        <c:noMultiLvlLbl val="0"/>
      </c:catAx>
      <c:valAx>
        <c:axId val="1553536111"/>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5354775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pivotOptions>
    </c:ext>
    <c:ext xmlns:c16="http://schemas.microsoft.com/office/drawing/2014/chart" uri="{E28EC0CA-F0BB-4C9C-879D-F8772B89E7AC}">
      <c16:pivotOptions16>
        <c16:showExpandCollapseFieldButtons val="1"/>
      </c16:pivotOptions16>
    </c:ext>
  </c:extLst>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E8D1C-E9C5-3AA0-DF09-1FF8085B9F4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EB8D2FF-71E0-AB74-8CEA-A150977378B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5A50C99-6450-0F1D-4AB8-7309D0253BC3}"/>
              </a:ext>
            </a:extLst>
          </p:cNvPr>
          <p:cNvSpPr>
            <a:spLocks noGrp="1"/>
          </p:cNvSpPr>
          <p:nvPr>
            <p:ph type="dt" sz="half" idx="10"/>
          </p:nvPr>
        </p:nvSpPr>
        <p:spPr/>
        <p:txBody>
          <a:bodyPr/>
          <a:lstStyle/>
          <a:p>
            <a:fld id="{3E358209-420D-43B9-8D82-45F7DD19E08A}" type="datetimeFigureOut">
              <a:rPr lang="en-GB" smtClean="0"/>
              <a:t>29/03/2023</a:t>
            </a:fld>
            <a:endParaRPr lang="en-GB"/>
          </a:p>
        </p:txBody>
      </p:sp>
      <p:sp>
        <p:nvSpPr>
          <p:cNvPr id="5" name="Footer Placeholder 4">
            <a:extLst>
              <a:ext uri="{FF2B5EF4-FFF2-40B4-BE49-F238E27FC236}">
                <a16:creationId xmlns:a16="http://schemas.microsoft.com/office/drawing/2014/main" id="{EFB54187-E3AE-2A6B-0EAC-49D7634F564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AF5754C-6C7D-C172-311A-C9A1388A67A7}"/>
              </a:ext>
            </a:extLst>
          </p:cNvPr>
          <p:cNvSpPr>
            <a:spLocks noGrp="1"/>
          </p:cNvSpPr>
          <p:nvPr>
            <p:ph type="sldNum" sz="quarter" idx="12"/>
          </p:nvPr>
        </p:nvSpPr>
        <p:spPr/>
        <p:txBody>
          <a:bodyPr/>
          <a:lstStyle/>
          <a:p>
            <a:fld id="{2F9CC62E-C896-4B76-AE3E-BAB30BA995FA}" type="slidenum">
              <a:rPr lang="en-GB" smtClean="0"/>
              <a:t>‹#›</a:t>
            </a:fld>
            <a:endParaRPr lang="en-GB"/>
          </a:p>
        </p:txBody>
      </p:sp>
    </p:spTree>
    <p:extLst>
      <p:ext uri="{BB962C8B-B14F-4D97-AF65-F5344CB8AC3E}">
        <p14:creationId xmlns:p14="http://schemas.microsoft.com/office/powerpoint/2010/main" val="30186805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C7F70-9F08-9184-2684-798C271451C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40B7657-6E65-74EF-B0B3-1D1CA578B33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FAE6067-0480-F049-6A2C-943F2A9D74D4}"/>
              </a:ext>
            </a:extLst>
          </p:cNvPr>
          <p:cNvSpPr>
            <a:spLocks noGrp="1"/>
          </p:cNvSpPr>
          <p:nvPr>
            <p:ph type="dt" sz="half" idx="10"/>
          </p:nvPr>
        </p:nvSpPr>
        <p:spPr/>
        <p:txBody>
          <a:bodyPr/>
          <a:lstStyle/>
          <a:p>
            <a:fld id="{3E358209-420D-43B9-8D82-45F7DD19E08A}" type="datetimeFigureOut">
              <a:rPr lang="en-GB" smtClean="0"/>
              <a:t>29/03/2023</a:t>
            </a:fld>
            <a:endParaRPr lang="en-GB"/>
          </a:p>
        </p:txBody>
      </p:sp>
      <p:sp>
        <p:nvSpPr>
          <p:cNvPr id="5" name="Footer Placeholder 4">
            <a:extLst>
              <a:ext uri="{FF2B5EF4-FFF2-40B4-BE49-F238E27FC236}">
                <a16:creationId xmlns:a16="http://schemas.microsoft.com/office/drawing/2014/main" id="{915F3014-1AC6-EA1F-C6FA-242AC5D596C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81C34BA-9B38-2FB8-B0AA-9FCE66629E6C}"/>
              </a:ext>
            </a:extLst>
          </p:cNvPr>
          <p:cNvSpPr>
            <a:spLocks noGrp="1"/>
          </p:cNvSpPr>
          <p:nvPr>
            <p:ph type="sldNum" sz="quarter" idx="12"/>
          </p:nvPr>
        </p:nvSpPr>
        <p:spPr/>
        <p:txBody>
          <a:bodyPr/>
          <a:lstStyle/>
          <a:p>
            <a:fld id="{2F9CC62E-C896-4B76-AE3E-BAB30BA995FA}" type="slidenum">
              <a:rPr lang="en-GB" smtClean="0"/>
              <a:t>‹#›</a:t>
            </a:fld>
            <a:endParaRPr lang="en-GB"/>
          </a:p>
        </p:txBody>
      </p:sp>
    </p:spTree>
    <p:extLst>
      <p:ext uri="{BB962C8B-B14F-4D97-AF65-F5344CB8AC3E}">
        <p14:creationId xmlns:p14="http://schemas.microsoft.com/office/powerpoint/2010/main" val="16550582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FA20931-FB41-00B9-DC2E-12E745DB9A9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3EABF59-5371-8AA4-E882-89DED961864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1BE66C3-8F24-CD5E-706F-3FB3A4D1E249}"/>
              </a:ext>
            </a:extLst>
          </p:cNvPr>
          <p:cNvSpPr>
            <a:spLocks noGrp="1"/>
          </p:cNvSpPr>
          <p:nvPr>
            <p:ph type="dt" sz="half" idx="10"/>
          </p:nvPr>
        </p:nvSpPr>
        <p:spPr/>
        <p:txBody>
          <a:bodyPr/>
          <a:lstStyle/>
          <a:p>
            <a:fld id="{3E358209-420D-43B9-8D82-45F7DD19E08A}" type="datetimeFigureOut">
              <a:rPr lang="en-GB" smtClean="0"/>
              <a:t>29/03/2023</a:t>
            </a:fld>
            <a:endParaRPr lang="en-GB"/>
          </a:p>
        </p:txBody>
      </p:sp>
      <p:sp>
        <p:nvSpPr>
          <p:cNvPr id="5" name="Footer Placeholder 4">
            <a:extLst>
              <a:ext uri="{FF2B5EF4-FFF2-40B4-BE49-F238E27FC236}">
                <a16:creationId xmlns:a16="http://schemas.microsoft.com/office/drawing/2014/main" id="{EABD99FA-AC40-8470-71B6-393DA49A056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26AF51E-B19A-A18A-DD72-0FC5CE3A5027}"/>
              </a:ext>
            </a:extLst>
          </p:cNvPr>
          <p:cNvSpPr>
            <a:spLocks noGrp="1"/>
          </p:cNvSpPr>
          <p:nvPr>
            <p:ph type="sldNum" sz="quarter" idx="12"/>
          </p:nvPr>
        </p:nvSpPr>
        <p:spPr/>
        <p:txBody>
          <a:bodyPr/>
          <a:lstStyle/>
          <a:p>
            <a:fld id="{2F9CC62E-C896-4B76-AE3E-BAB30BA995FA}" type="slidenum">
              <a:rPr lang="en-GB" smtClean="0"/>
              <a:t>‹#›</a:t>
            </a:fld>
            <a:endParaRPr lang="en-GB"/>
          </a:p>
        </p:txBody>
      </p:sp>
    </p:spTree>
    <p:extLst>
      <p:ext uri="{BB962C8B-B14F-4D97-AF65-F5344CB8AC3E}">
        <p14:creationId xmlns:p14="http://schemas.microsoft.com/office/powerpoint/2010/main" val="24535684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BCB70-C2A4-67E8-19A4-6E92F75874C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411571A-3361-16D9-4A2B-4B27B60AD5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478967C-E869-CB6C-785F-40BE69C7AC16}"/>
              </a:ext>
            </a:extLst>
          </p:cNvPr>
          <p:cNvSpPr>
            <a:spLocks noGrp="1"/>
          </p:cNvSpPr>
          <p:nvPr>
            <p:ph type="dt" sz="half" idx="10"/>
          </p:nvPr>
        </p:nvSpPr>
        <p:spPr/>
        <p:txBody>
          <a:bodyPr/>
          <a:lstStyle/>
          <a:p>
            <a:fld id="{3E358209-420D-43B9-8D82-45F7DD19E08A}" type="datetimeFigureOut">
              <a:rPr lang="en-GB" smtClean="0"/>
              <a:t>29/03/2023</a:t>
            </a:fld>
            <a:endParaRPr lang="en-GB"/>
          </a:p>
        </p:txBody>
      </p:sp>
      <p:sp>
        <p:nvSpPr>
          <p:cNvPr id="5" name="Footer Placeholder 4">
            <a:extLst>
              <a:ext uri="{FF2B5EF4-FFF2-40B4-BE49-F238E27FC236}">
                <a16:creationId xmlns:a16="http://schemas.microsoft.com/office/drawing/2014/main" id="{B6E66A8C-125E-B793-2D1F-040FA0C3C1F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319A81A-495C-7947-411F-DA3A7213C4FA}"/>
              </a:ext>
            </a:extLst>
          </p:cNvPr>
          <p:cNvSpPr>
            <a:spLocks noGrp="1"/>
          </p:cNvSpPr>
          <p:nvPr>
            <p:ph type="sldNum" sz="quarter" idx="12"/>
          </p:nvPr>
        </p:nvSpPr>
        <p:spPr/>
        <p:txBody>
          <a:bodyPr/>
          <a:lstStyle/>
          <a:p>
            <a:fld id="{2F9CC62E-C896-4B76-AE3E-BAB30BA995FA}" type="slidenum">
              <a:rPr lang="en-GB" smtClean="0"/>
              <a:t>‹#›</a:t>
            </a:fld>
            <a:endParaRPr lang="en-GB"/>
          </a:p>
        </p:txBody>
      </p:sp>
    </p:spTree>
    <p:extLst>
      <p:ext uri="{BB962C8B-B14F-4D97-AF65-F5344CB8AC3E}">
        <p14:creationId xmlns:p14="http://schemas.microsoft.com/office/powerpoint/2010/main" val="21217374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BD2ED2-CA04-A5FA-1DE8-48ECEB21C25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E9EFF52-910D-0350-5CDB-91C9B77E422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C8EB5B5-EFB6-3000-B328-6C65B5A90B4F}"/>
              </a:ext>
            </a:extLst>
          </p:cNvPr>
          <p:cNvSpPr>
            <a:spLocks noGrp="1"/>
          </p:cNvSpPr>
          <p:nvPr>
            <p:ph type="dt" sz="half" idx="10"/>
          </p:nvPr>
        </p:nvSpPr>
        <p:spPr/>
        <p:txBody>
          <a:bodyPr/>
          <a:lstStyle/>
          <a:p>
            <a:fld id="{3E358209-420D-43B9-8D82-45F7DD19E08A}" type="datetimeFigureOut">
              <a:rPr lang="en-GB" smtClean="0"/>
              <a:t>29/03/2023</a:t>
            </a:fld>
            <a:endParaRPr lang="en-GB"/>
          </a:p>
        </p:txBody>
      </p:sp>
      <p:sp>
        <p:nvSpPr>
          <p:cNvPr id="5" name="Footer Placeholder 4">
            <a:extLst>
              <a:ext uri="{FF2B5EF4-FFF2-40B4-BE49-F238E27FC236}">
                <a16:creationId xmlns:a16="http://schemas.microsoft.com/office/drawing/2014/main" id="{40577897-A1AB-3552-4491-99CC189152D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E7040AB-BA06-F09E-785D-3758A4BD37EC}"/>
              </a:ext>
            </a:extLst>
          </p:cNvPr>
          <p:cNvSpPr>
            <a:spLocks noGrp="1"/>
          </p:cNvSpPr>
          <p:nvPr>
            <p:ph type="sldNum" sz="quarter" idx="12"/>
          </p:nvPr>
        </p:nvSpPr>
        <p:spPr/>
        <p:txBody>
          <a:bodyPr/>
          <a:lstStyle/>
          <a:p>
            <a:fld id="{2F9CC62E-C896-4B76-AE3E-BAB30BA995FA}" type="slidenum">
              <a:rPr lang="en-GB" smtClean="0"/>
              <a:t>‹#›</a:t>
            </a:fld>
            <a:endParaRPr lang="en-GB"/>
          </a:p>
        </p:txBody>
      </p:sp>
    </p:spTree>
    <p:extLst>
      <p:ext uri="{BB962C8B-B14F-4D97-AF65-F5344CB8AC3E}">
        <p14:creationId xmlns:p14="http://schemas.microsoft.com/office/powerpoint/2010/main" val="26545399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80F31-3904-7D73-7764-997628E2677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8467E23-011F-0237-61AA-56633875F43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E3B5431-45C8-7AFB-AA2B-7FC5D21F424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AD570BA-38DF-3020-7F3D-E111EF72C0F6}"/>
              </a:ext>
            </a:extLst>
          </p:cNvPr>
          <p:cNvSpPr>
            <a:spLocks noGrp="1"/>
          </p:cNvSpPr>
          <p:nvPr>
            <p:ph type="dt" sz="half" idx="10"/>
          </p:nvPr>
        </p:nvSpPr>
        <p:spPr/>
        <p:txBody>
          <a:bodyPr/>
          <a:lstStyle/>
          <a:p>
            <a:fld id="{3E358209-420D-43B9-8D82-45F7DD19E08A}" type="datetimeFigureOut">
              <a:rPr lang="en-GB" smtClean="0"/>
              <a:t>29/03/2023</a:t>
            </a:fld>
            <a:endParaRPr lang="en-GB"/>
          </a:p>
        </p:txBody>
      </p:sp>
      <p:sp>
        <p:nvSpPr>
          <p:cNvPr id="6" name="Footer Placeholder 5">
            <a:extLst>
              <a:ext uri="{FF2B5EF4-FFF2-40B4-BE49-F238E27FC236}">
                <a16:creationId xmlns:a16="http://schemas.microsoft.com/office/drawing/2014/main" id="{33755518-DBFC-F69A-EE35-E373548D37B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33D03BF-AC28-D56E-1C9C-6237B63F8173}"/>
              </a:ext>
            </a:extLst>
          </p:cNvPr>
          <p:cNvSpPr>
            <a:spLocks noGrp="1"/>
          </p:cNvSpPr>
          <p:nvPr>
            <p:ph type="sldNum" sz="quarter" idx="12"/>
          </p:nvPr>
        </p:nvSpPr>
        <p:spPr/>
        <p:txBody>
          <a:bodyPr/>
          <a:lstStyle/>
          <a:p>
            <a:fld id="{2F9CC62E-C896-4B76-AE3E-BAB30BA995FA}" type="slidenum">
              <a:rPr lang="en-GB" smtClean="0"/>
              <a:t>‹#›</a:t>
            </a:fld>
            <a:endParaRPr lang="en-GB"/>
          </a:p>
        </p:txBody>
      </p:sp>
    </p:spTree>
    <p:extLst>
      <p:ext uri="{BB962C8B-B14F-4D97-AF65-F5344CB8AC3E}">
        <p14:creationId xmlns:p14="http://schemas.microsoft.com/office/powerpoint/2010/main" val="38136700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9723D-3244-9323-F312-FAEB8B74307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37FD427-DA9C-3907-F357-9FCB94DEAC0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149E11A-B831-EAF9-A8B5-3883CF9A1DE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C955993-7B51-DC9E-F121-E8B97275E00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0C18B56-0B24-5EF8-7C5B-6AA5007CF63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34B59FA-7994-EEAA-2E15-03235E96B9A9}"/>
              </a:ext>
            </a:extLst>
          </p:cNvPr>
          <p:cNvSpPr>
            <a:spLocks noGrp="1"/>
          </p:cNvSpPr>
          <p:nvPr>
            <p:ph type="dt" sz="half" idx="10"/>
          </p:nvPr>
        </p:nvSpPr>
        <p:spPr/>
        <p:txBody>
          <a:bodyPr/>
          <a:lstStyle/>
          <a:p>
            <a:fld id="{3E358209-420D-43B9-8D82-45F7DD19E08A}" type="datetimeFigureOut">
              <a:rPr lang="en-GB" smtClean="0"/>
              <a:t>29/03/2023</a:t>
            </a:fld>
            <a:endParaRPr lang="en-GB"/>
          </a:p>
        </p:txBody>
      </p:sp>
      <p:sp>
        <p:nvSpPr>
          <p:cNvPr id="8" name="Footer Placeholder 7">
            <a:extLst>
              <a:ext uri="{FF2B5EF4-FFF2-40B4-BE49-F238E27FC236}">
                <a16:creationId xmlns:a16="http://schemas.microsoft.com/office/drawing/2014/main" id="{52BC039C-488D-1F52-546A-BD5C0C6A6CE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990ED44-CCA6-E1E6-1DFA-76AAC3141B35}"/>
              </a:ext>
            </a:extLst>
          </p:cNvPr>
          <p:cNvSpPr>
            <a:spLocks noGrp="1"/>
          </p:cNvSpPr>
          <p:nvPr>
            <p:ph type="sldNum" sz="quarter" idx="12"/>
          </p:nvPr>
        </p:nvSpPr>
        <p:spPr/>
        <p:txBody>
          <a:bodyPr/>
          <a:lstStyle/>
          <a:p>
            <a:fld id="{2F9CC62E-C896-4B76-AE3E-BAB30BA995FA}" type="slidenum">
              <a:rPr lang="en-GB" smtClean="0"/>
              <a:t>‹#›</a:t>
            </a:fld>
            <a:endParaRPr lang="en-GB"/>
          </a:p>
        </p:txBody>
      </p:sp>
    </p:spTree>
    <p:extLst>
      <p:ext uri="{BB962C8B-B14F-4D97-AF65-F5344CB8AC3E}">
        <p14:creationId xmlns:p14="http://schemas.microsoft.com/office/powerpoint/2010/main" val="39344801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37111-6A24-9374-9807-188DE03F6C9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601A896-6D65-57CE-1410-BAC543236AC4}"/>
              </a:ext>
            </a:extLst>
          </p:cNvPr>
          <p:cNvSpPr>
            <a:spLocks noGrp="1"/>
          </p:cNvSpPr>
          <p:nvPr>
            <p:ph type="dt" sz="half" idx="10"/>
          </p:nvPr>
        </p:nvSpPr>
        <p:spPr/>
        <p:txBody>
          <a:bodyPr/>
          <a:lstStyle/>
          <a:p>
            <a:fld id="{3E358209-420D-43B9-8D82-45F7DD19E08A}" type="datetimeFigureOut">
              <a:rPr lang="en-GB" smtClean="0"/>
              <a:t>29/03/2023</a:t>
            </a:fld>
            <a:endParaRPr lang="en-GB"/>
          </a:p>
        </p:txBody>
      </p:sp>
      <p:sp>
        <p:nvSpPr>
          <p:cNvPr id="4" name="Footer Placeholder 3">
            <a:extLst>
              <a:ext uri="{FF2B5EF4-FFF2-40B4-BE49-F238E27FC236}">
                <a16:creationId xmlns:a16="http://schemas.microsoft.com/office/drawing/2014/main" id="{EC940B61-D858-3F96-AF7E-62F49876C8C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115809C-6667-ED11-61F2-F7A83B53B1FD}"/>
              </a:ext>
            </a:extLst>
          </p:cNvPr>
          <p:cNvSpPr>
            <a:spLocks noGrp="1"/>
          </p:cNvSpPr>
          <p:nvPr>
            <p:ph type="sldNum" sz="quarter" idx="12"/>
          </p:nvPr>
        </p:nvSpPr>
        <p:spPr/>
        <p:txBody>
          <a:bodyPr/>
          <a:lstStyle/>
          <a:p>
            <a:fld id="{2F9CC62E-C896-4B76-AE3E-BAB30BA995FA}" type="slidenum">
              <a:rPr lang="en-GB" smtClean="0"/>
              <a:t>‹#›</a:t>
            </a:fld>
            <a:endParaRPr lang="en-GB"/>
          </a:p>
        </p:txBody>
      </p:sp>
    </p:spTree>
    <p:extLst>
      <p:ext uri="{BB962C8B-B14F-4D97-AF65-F5344CB8AC3E}">
        <p14:creationId xmlns:p14="http://schemas.microsoft.com/office/powerpoint/2010/main" val="29107461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40728D5-4D60-CEC0-86D7-A3F5BD8DA600}"/>
              </a:ext>
            </a:extLst>
          </p:cNvPr>
          <p:cNvSpPr>
            <a:spLocks noGrp="1"/>
          </p:cNvSpPr>
          <p:nvPr>
            <p:ph type="dt" sz="half" idx="10"/>
          </p:nvPr>
        </p:nvSpPr>
        <p:spPr/>
        <p:txBody>
          <a:bodyPr/>
          <a:lstStyle/>
          <a:p>
            <a:fld id="{3E358209-420D-43B9-8D82-45F7DD19E08A}" type="datetimeFigureOut">
              <a:rPr lang="en-GB" smtClean="0"/>
              <a:t>29/03/2023</a:t>
            </a:fld>
            <a:endParaRPr lang="en-GB"/>
          </a:p>
        </p:txBody>
      </p:sp>
      <p:sp>
        <p:nvSpPr>
          <p:cNvPr id="3" name="Footer Placeholder 2">
            <a:extLst>
              <a:ext uri="{FF2B5EF4-FFF2-40B4-BE49-F238E27FC236}">
                <a16:creationId xmlns:a16="http://schemas.microsoft.com/office/drawing/2014/main" id="{5437FCF5-AF7E-A3D4-D5F7-23EF8F84388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DB6C053-D2CC-140D-DFA3-58D31D34F6B0}"/>
              </a:ext>
            </a:extLst>
          </p:cNvPr>
          <p:cNvSpPr>
            <a:spLocks noGrp="1"/>
          </p:cNvSpPr>
          <p:nvPr>
            <p:ph type="sldNum" sz="quarter" idx="12"/>
          </p:nvPr>
        </p:nvSpPr>
        <p:spPr/>
        <p:txBody>
          <a:bodyPr/>
          <a:lstStyle/>
          <a:p>
            <a:fld id="{2F9CC62E-C896-4B76-AE3E-BAB30BA995FA}" type="slidenum">
              <a:rPr lang="en-GB" smtClean="0"/>
              <a:t>‹#›</a:t>
            </a:fld>
            <a:endParaRPr lang="en-GB"/>
          </a:p>
        </p:txBody>
      </p:sp>
    </p:spTree>
    <p:extLst>
      <p:ext uri="{BB962C8B-B14F-4D97-AF65-F5344CB8AC3E}">
        <p14:creationId xmlns:p14="http://schemas.microsoft.com/office/powerpoint/2010/main" val="14267122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D7C4D-CB38-B217-6996-7B63D195B5B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A957A5A-8C0D-95B4-AE0E-B8783B9D304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8F080AA-EB39-F576-EB72-C7BB95B248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DEFC224-C153-2EE0-E80F-A201B2BF0002}"/>
              </a:ext>
            </a:extLst>
          </p:cNvPr>
          <p:cNvSpPr>
            <a:spLocks noGrp="1"/>
          </p:cNvSpPr>
          <p:nvPr>
            <p:ph type="dt" sz="half" idx="10"/>
          </p:nvPr>
        </p:nvSpPr>
        <p:spPr/>
        <p:txBody>
          <a:bodyPr/>
          <a:lstStyle/>
          <a:p>
            <a:fld id="{3E358209-420D-43B9-8D82-45F7DD19E08A}" type="datetimeFigureOut">
              <a:rPr lang="en-GB" smtClean="0"/>
              <a:t>29/03/2023</a:t>
            </a:fld>
            <a:endParaRPr lang="en-GB"/>
          </a:p>
        </p:txBody>
      </p:sp>
      <p:sp>
        <p:nvSpPr>
          <p:cNvPr id="6" name="Footer Placeholder 5">
            <a:extLst>
              <a:ext uri="{FF2B5EF4-FFF2-40B4-BE49-F238E27FC236}">
                <a16:creationId xmlns:a16="http://schemas.microsoft.com/office/drawing/2014/main" id="{03E7D25A-5F91-5B9E-B04D-6BF340A2CED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687375E-BA12-7A0D-CD72-CC1EF683DD83}"/>
              </a:ext>
            </a:extLst>
          </p:cNvPr>
          <p:cNvSpPr>
            <a:spLocks noGrp="1"/>
          </p:cNvSpPr>
          <p:nvPr>
            <p:ph type="sldNum" sz="quarter" idx="12"/>
          </p:nvPr>
        </p:nvSpPr>
        <p:spPr/>
        <p:txBody>
          <a:bodyPr/>
          <a:lstStyle/>
          <a:p>
            <a:fld id="{2F9CC62E-C896-4B76-AE3E-BAB30BA995FA}" type="slidenum">
              <a:rPr lang="en-GB" smtClean="0"/>
              <a:t>‹#›</a:t>
            </a:fld>
            <a:endParaRPr lang="en-GB"/>
          </a:p>
        </p:txBody>
      </p:sp>
    </p:spTree>
    <p:extLst>
      <p:ext uri="{BB962C8B-B14F-4D97-AF65-F5344CB8AC3E}">
        <p14:creationId xmlns:p14="http://schemas.microsoft.com/office/powerpoint/2010/main" val="13212262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DEDEC-0142-B35B-FBCD-FC45A417EF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F9DE3DD-8F12-A71B-B279-5A73D1EF679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D9D08A4-CA4A-7827-E446-038A8B434A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BA80A85-4B86-129E-E566-2F4639FCAC82}"/>
              </a:ext>
            </a:extLst>
          </p:cNvPr>
          <p:cNvSpPr>
            <a:spLocks noGrp="1"/>
          </p:cNvSpPr>
          <p:nvPr>
            <p:ph type="dt" sz="half" idx="10"/>
          </p:nvPr>
        </p:nvSpPr>
        <p:spPr/>
        <p:txBody>
          <a:bodyPr/>
          <a:lstStyle/>
          <a:p>
            <a:fld id="{3E358209-420D-43B9-8D82-45F7DD19E08A}" type="datetimeFigureOut">
              <a:rPr lang="en-GB" smtClean="0"/>
              <a:t>29/03/2023</a:t>
            </a:fld>
            <a:endParaRPr lang="en-GB"/>
          </a:p>
        </p:txBody>
      </p:sp>
      <p:sp>
        <p:nvSpPr>
          <p:cNvPr id="6" name="Footer Placeholder 5">
            <a:extLst>
              <a:ext uri="{FF2B5EF4-FFF2-40B4-BE49-F238E27FC236}">
                <a16:creationId xmlns:a16="http://schemas.microsoft.com/office/drawing/2014/main" id="{4D349EE7-7A73-5410-0FCF-D83C5C21EEF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5C91A46-A32B-D596-E9BC-E2C2688536EE}"/>
              </a:ext>
            </a:extLst>
          </p:cNvPr>
          <p:cNvSpPr>
            <a:spLocks noGrp="1"/>
          </p:cNvSpPr>
          <p:nvPr>
            <p:ph type="sldNum" sz="quarter" idx="12"/>
          </p:nvPr>
        </p:nvSpPr>
        <p:spPr/>
        <p:txBody>
          <a:bodyPr/>
          <a:lstStyle/>
          <a:p>
            <a:fld id="{2F9CC62E-C896-4B76-AE3E-BAB30BA995FA}" type="slidenum">
              <a:rPr lang="en-GB" smtClean="0"/>
              <a:t>‹#›</a:t>
            </a:fld>
            <a:endParaRPr lang="en-GB"/>
          </a:p>
        </p:txBody>
      </p:sp>
    </p:spTree>
    <p:extLst>
      <p:ext uri="{BB962C8B-B14F-4D97-AF65-F5344CB8AC3E}">
        <p14:creationId xmlns:p14="http://schemas.microsoft.com/office/powerpoint/2010/main" val="7394857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FA00F1A-5152-127D-756B-81F2611B1C2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A221EDA-5DA1-46E9-7727-B7601EBB5D6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9714C3A-9DF4-4C22-70C8-2D0E2921FA2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358209-420D-43B9-8D82-45F7DD19E08A}" type="datetimeFigureOut">
              <a:rPr lang="en-GB" smtClean="0"/>
              <a:t>29/03/2023</a:t>
            </a:fld>
            <a:endParaRPr lang="en-GB"/>
          </a:p>
        </p:txBody>
      </p:sp>
      <p:sp>
        <p:nvSpPr>
          <p:cNvPr id="5" name="Footer Placeholder 4">
            <a:extLst>
              <a:ext uri="{FF2B5EF4-FFF2-40B4-BE49-F238E27FC236}">
                <a16:creationId xmlns:a16="http://schemas.microsoft.com/office/drawing/2014/main" id="{E180AD52-F6E0-858B-D49F-6897F8C9D5E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11DADF5-1825-3188-62D8-0E6CD04B26D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9CC62E-C896-4B76-AE3E-BAB30BA995FA}" type="slidenum">
              <a:rPr lang="en-GB" smtClean="0"/>
              <a:t>‹#›</a:t>
            </a:fld>
            <a:endParaRPr lang="en-GB"/>
          </a:p>
        </p:txBody>
      </p:sp>
    </p:spTree>
    <p:extLst>
      <p:ext uri="{BB962C8B-B14F-4D97-AF65-F5344CB8AC3E}">
        <p14:creationId xmlns:p14="http://schemas.microsoft.com/office/powerpoint/2010/main" val="33870923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chart" Target="../charts/chart5.xml"/><Relationship Id="rId4" Type="http://schemas.openxmlformats.org/officeDocument/2006/relationships/chart" Target="../charts/chart4.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8.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9.sv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sky, outdoor, water, nature&#10;&#10;Description automatically generated">
            <a:extLst>
              <a:ext uri="{FF2B5EF4-FFF2-40B4-BE49-F238E27FC236}">
                <a16:creationId xmlns:a16="http://schemas.microsoft.com/office/drawing/2014/main" id="{A92D9271-F847-BD32-93BC-0DA6C10A569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descr="A picture containing text&#10;&#10;Description automatically generated">
            <a:extLst>
              <a:ext uri="{FF2B5EF4-FFF2-40B4-BE49-F238E27FC236}">
                <a16:creationId xmlns:a16="http://schemas.microsoft.com/office/drawing/2014/main" id="{4110C9F4-8131-9D81-3128-722A5B800A40}"/>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001516" y="166880"/>
            <a:ext cx="2857692" cy="1066563"/>
          </a:xfrm>
          <a:prstGeom prst="rect">
            <a:avLst/>
          </a:prstGeom>
        </p:spPr>
      </p:pic>
      <p:sp>
        <p:nvSpPr>
          <p:cNvPr id="2" name="TextBox 1">
            <a:extLst>
              <a:ext uri="{FF2B5EF4-FFF2-40B4-BE49-F238E27FC236}">
                <a16:creationId xmlns:a16="http://schemas.microsoft.com/office/drawing/2014/main" id="{2D87D39A-C687-1ACA-9752-22DD8B34D628}"/>
              </a:ext>
            </a:extLst>
          </p:cNvPr>
          <p:cNvSpPr txBox="1"/>
          <p:nvPr/>
        </p:nvSpPr>
        <p:spPr>
          <a:xfrm>
            <a:off x="572670" y="4864826"/>
            <a:ext cx="8064893" cy="707886"/>
          </a:xfrm>
          <a:prstGeom prst="rect">
            <a:avLst/>
          </a:prstGeom>
          <a:noFill/>
        </p:spPr>
        <p:txBody>
          <a:bodyPr wrap="square" rtlCol="0">
            <a:spAutoFit/>
          </a:bodyPr>
          <a:lstStyle/>
          <a:p>
            <a:r>
              <a:rPr lang="en-GB" sz="4000" b="1" dirty="0">
                <a:solidFill>
                  <a:schemeClr val="bg1">
                    <a:lumMod val="95000"/>
                  </a:schemeClr>
                </a:solidFill>
                <a:latin typeface="Arial" panose="020B0604020202020204" pitchFamily="34" charset="0"/>
                <a:cs typeface="Arial" panose="020B0604020202020204" pitchFamily="34" charset="0"/>
              </a:rPr>
              <a:t>Optometry First in Action </a:t>
            </a:r>
          </a:p>
        </p:txBody>
      </p:sp>
      <p:sp>
        <p:nvSpPr>
          <p:cNvPr id="3" name="TextBox 2">
            <a:extLst>
              <a:ext uri="{FF2B5EF4-FFF2-40B4-BE49-F238E27FC236}">
                <a16:creationId xmlns:a16="http://schemas.microsoft.com/office/drawing/2014/main" id="{ACD0E62F-3E7C-8016-7B0C-D9710D60D525}"/>
              </a:ext>
            </a:extLst>
          </p:cNvPr>
          <p:cNvSpPr txBox="1"/>
          <p:nvPr/>
        </p:nvSpPr>
        <p:spPr>
          <a:xfrm>
            <a:off x="572670" y="5572712"/>
            <a:ext cx="5884113" cy="461665"/>
          </a:xfrm>
          <a:prstGeom prst="rect">
            <a:avLst/>
          </a:prstGeom>
          <a:noFill/>
        </p:spPr>
        <p:txBody>
          <a:bodyPr wrap="square" rtlCol="0">
            <a:spAutoFit/>
          </a:bodyPr>
          <a:lstStyle/>
          <a:p>
            <a:r>
              <a:rPr lang="en-GB" sz="2400" dirty="0">
                <a:solidFill>
                  <a:schemeClr val="bg1">
                    <a:lumMod val="95000"/>
                  </a:schemeClr>
                </a:solidFill>
                <a:latin typeface="Arial" panose="020B0604020202020204" pitchFamily="34" charset="0"/>
                <a:cs typeface="Arial" panose="020B0604020202020204" pitchFamily="34" charset="0"/>
              </a:rPr>
              <a:t>Isle of Wight March 2023</a:t>
            </a:r>
          </a:p>
        </p:txBody>
      </p:sp>
    </p:spTree>
    <p:extLst>
      <p:ext uri="{BB962C8B-B14F-4D97-AF65-F5344CB8AC3E}">
        <p14:creationId xmlns:p14="http://schemas.microsoft.com/office/powerpoint/2010/main" val="32824056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10;&#10;Description automatically generated">
            <a:extLst>
              <a:ext uri="{FF2B5EF4-FFF2-40B4-BE49-F238E27FC236}">
                <a16:creationId xmlns:a16="http://schemas.microsoft.com/office/drawing/2014/main" id="{E8E86B61-9A8F-6444-B3E9-A5C9E62DD967}"/>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9001516" y="166880"/>
            <a:ext cx="2857692" cy="1066563"/>
          </a:xfrm>
          <a:prstGeom prst="rect">
            <a:avLst/>
          </a:prstGeom>
        </p:spPr>
      </p:pic>
      <p:sp>
        <p:nvSpPr>
          <p:cNvPr id="5" name="TextBox 4">
            <a:extLst>
              <a:ext uri="{FF2B5EF4-FFF2-40B4-BE49-F238E27FC236}">
                <a16:creationId xmlns:a16="http://schemas.microsoft.com/office/drawing/2014/main" id="{16FC2567-D187-E118-06D9-BB671D34596B}"/>
              </a:ext>
            </a:extLst>
          </p:cNvPr>
          <p:cNvSpPr txBox="1"/>
          <p:nvPr/>
        </p:nvSpPr>
        <p:spPr>
          <a:xfrm>
            <a:off x="332792" y="941055"/>
            <a:ext cx="9739676" cy="584775"/>
          </a:xfrm>
          <a:prstGeom prst="rect">
            <a:avLst/>
          </a:prstGeom>
          <a:noFill/>
        </p:spPr>
        <p:txBody>
          <a:bodyPr wrap="square">
            <a:spAutoFit/>
          </a:bodyPr>
          <a:lstStyle/>
          <a:p>
            <a:r>
              <a:rPr lang="en-GB" sz="3200" b="1" dirty="0">
                <a:solidFill>
                  <a:srgbClr val="005EB8"/>
                </a:solidFill>
                <a:latin typeface="Arial" panose="020B0604020202020204" pitchFamily="34" charset="0"/>
                <a:cs typeface="Arial" panose="020B0604020202020204" pitchFamily="34" charset="0"/>
              </a:rPr>
              <a:t>Optometry First on the Isle of Wight</a:t>
            </a:r>
          </a:p>
        </p:txBody>
      </p:sp>
      <p:sp>
        <p:nvSpPr>
          <p:cNvPr id="7" name="TextBox 6">
            <a:extLst>
              <a:ext uri="{FF2B5EF4-FFF2-40B4-BE49-F238E27FC236}">
                <a16:creationId xmlns:a16="http://schemas.microsoft.com/office/drawing/2014/main" id="{E555C30C-3DE6-C076-C10E-9D7BEE60A141}"/>
              </a:ext>
            </a:extLst>
          </p:cNvPr>
          <p:cNvSpPr txBox="1"/>
          <p:nvPr/>
        </p:nvSpPr>
        <p:spPr>
          <a:xfrm>
            <a:off x="450344" y="2427653"/>
            <a:ext cx="5631765" cy="2442913"/>
          </a:xfrm>
          <a:prstGeom prst="rect">
            <a:avLst/>
          </a:prstGeom>
          <a:ln>
            <a:solidFill>
              <a:srgbClr val="005EB8"/>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1400" b="1" kern="1200" dirty="0">
                <a:solidFill>
                  <a:srgbClr val="003087"/>
                </a:solidFill>
                <a:effectLst/>
                <a:latin typeface="Arial" panose="020B0604020202020204" pitchFamily="34" charset="0"/>
                <a:ea typeface="Times New Roman" panose="02020603050405020304" pitchFamily="18" charset="0"/>
                <a:cs typeface="Arial" panose="020B0604020202020204" pitchFamily="34" charset="0"/>
              </a:rPr>
              <a:t>Local Context –</a:t>
            </a:r>
            <a:r>
              <a:rPr lang="en-GB" sz="1400" b="1" kern="1200" dirty="0">
                <a:solidFill>
                  <a:srgbClr val="003087"/>
                </a:solidFill>
                <a:latin typeface="Arial" panose="020B0604020202020204" pitchFamily="34" charset="0"/>
                <a:ea typeface="Times New Roman" panose="02020603050405020304" pitchFamily="18" charset="0"/>
                <a:cs typeface="Arial" panose="020B0604020202020204" pitchFamily="34" charset="0"/>
              </a:rPr>
              <a:t> </a:t>
            </a:r>
            <a:endParaRPr lang="en-GB" sz="1400" dirty="0">
              <a:solidFill>
                <a:srgbClr val="003087"/>
              </a:solidFill>
              <a:effectLst/>
              <a:latin typeface="Arial" panose="020B0604020202020204" pitchFamily="34" charset="0"/>
              <a:ea typeface="Calibri" panose="020F0502020204030204" pitchFamily="34" charset="0"/>
              <a:cs typeface="Arial" panose="020B0604020202020204" pitchFamily="34" charset="0"/>
            </a:endParaRPr>
          </a:p>
          <a:p>
            <a:pPr marL="285750" indent="-285750" algn="just">
              <a:lnSpc>
                <a:spcPct val="107000"/>
              </a:lnSpc>
              <a:spcAft>
                <a:spcPts val="800"/>
              </a:spcAft>
              <a:buFont typeface="Arial" panose="020B0604020202020204" pitchFamily="34" charset="0"/>
              <a:buChar char="•"/>
            </a:pPr>
            <a:r>
              <a:rPr lang="en-GB" sz="1400" dirty="0">
                <a:solidFill>
                  <a:schemeClr val="tx1"/>
                </a:solidFill>
                <a:latin typeface="Arial" panose="020B0604020202020204" pitchFamily="34" charset="0"/>
                <a:cs typeface="Arial" panose="020B0604020202020204" pitchFamily="34" charset="0"/>
              </a:rPr>
              <a:t>The number of people aged over 65 is increasing across the whole of England, </a:t>
            </a:r>
          </a:p>
          <a:p>
            <a:pPr marL="285750" indent="-285750" algn="just">
              <a:lnSpc>
                <a:spcPct val="107000"/>
              </a:lnSpc>
              <a:spcAft>
                <a:spcPts val="800"/>
              </a:spcAft>
              <a:buFont typeface="Arial" panose="020B0604020202020204" pitchFamily="34" charset="0"/>
              <a:buChar char="•"/>
            </a:pPr>
            <a:r>
              <a:rPr lang="en-GB" sz="1400" dirty="0">
                <a:solidFill>
                  <a:schemeClr val="tx1"/>
                </a:solidFill>
                <a:latin typeface="Arial" panose="020B0604020202020204" pitchFamily="34" charset="0"/>
                <a:cs typeface="Arial" panose="020B0604020202020204" pitchFamily="34" charset="0"/>
              </a:rPr>
              <a:t>Locally this trajectory is being accelerated through a reduction in younger people as people leave to access higher education / careers, as well as inward migration of those aged 60-74 years.</a:t>
            </a:r>
          </a:p>
          <a:p>
            <a:pPr marL="285750" indent="-285750" algn="just">
              <a:lnSpc>
                <a:spcPct val="107000"/>
              </a:lnSpc>
              <a:spcAft>
                <a:spcPts val="800"/>
              </a:spcAft>
              <a:buFont typeface="Arial" panose="020B0604020202020204" pitchFamily="34" charset="0"/>
              <a:buChar char="•"/>
            </a:pPr>
            <a:r>
              <a:rPr lang="en-GB" sz="1400" dirty="0">
                <a:solidFill>
                  <a:schemeClr val="tx1"/>
                </a:solidFill>
                <a:latin typeface="Arial" panose="020B0604020202020204" pitchFamily="34" charset="0"/>
                <a:cs typeface="Arial" panose="020B0604020202020204" pitchFamily="34" charset="0"/>
              </a:rPr>
              <a:t>Mid-2018, 27.76% of the Island population was aged 65 and over.</a:t>
            </a:r>
          </a:p>
          <a:p>
            <a:pPr marL="285750" indent="-285750" algn="just">
              <a:lnSpc>
                <a:spcPct val="107000"/>
              </a:lnSpc>
              <a:spcAft>
                <a:spcPts val="800"/>
              </a:spcAft>
              <a:buFont typeface="Arial" panose="020B0604020202020204" pitchFamily="34" charset="0"/>
              <a:buChar char="•"/>
            </a:pPr>
            <a:r>
              <a:rPr lang="en-GB" sz="1400" dirty="0">
                <a:solidFill>
                  <a:schemeClr val="tx1"/>
                </a:solidFill>
                <a:latin typeface="Arial" panose="020B0604020202020204" pitchFamily="34" charset="0"/>
                <a:cs typeface="Arial" panose="020B0604020202020204" pitchFamily="34" charset="0"/>
              </a:rPr>
              <a:t>An additional 24.5% of people will be aged 65-84 years and a further 31.8% of those aged 85+ are projected by 2030.</a:t>
            </a:r>
          </a:p>
        </p:txBody>
      </p:sp>
      <p:sp>
        <p:nvSpPr>
          <p:cNvPr id="43" name="TextBox 42">
            <a:extLst>
              <a:ext uri="{FF2B5EF4-FFF2-40B4-BE49-F238E27FC236}">
                <a16:creationId xmlns:a16="http://schemas.microsoft.com/office/drawing/2014/main" id="{5807D0CB-79BF-9D8F-F7CE-2AAC6705506D}"/>
              </a:ext>
            </a:extLst>
          </p:cNvPr>
          <p:cNvSpPr txBox="1"/>
          <p:nvPr/>
        </p:nvSpPr>
        <p:spPr>
          <a:xfrm>
            <a:off x="6312447" y="2427653"/>
            <a:ext cx="5603033" cy="307777"/>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1400" b="1" kern="1200" dirty="0">
                <a:solidFill>
                  <a:srgbClr val="003087"/>
                </a:solidFill>
                <a:effectLst/>
                <a:latin typeface="Arial" panose="020B0604020202020204" pitchFamily="34" charset="0"/>
                <a:ea typeface="Times New Roman" panose="02020603050405020304" pitchFamily="18" charset="0"/>
                <a:cs typeface="Arial" panose="020B0604020202020204" pitchFamily="34" charset="0"/>
              </a:rPr>
              <a:t>Pre-Pilot Pathway State (Q4 2022) –</a:t>
            </a:r>
            <a:r>
              <a:rPr lang="en-GB" sz="1400" b="1" kern="1200" dirty="0">
                <a:solidFill>
                  <a:srgbClr val="003087"/>
                </a:solidFill>
                <a:latin typeface="Arial" panose="020B0604020202020204" pitchFamily="34" charset="0"/>
                <a:ea typeface="Times New Roman" panose="02020603050405020304" pitchFamily="18" charset="0"/>
                <a:cs typeface="Arial" panose="020B0604020202020204" pitchFamily="34" charset="0"/>
              </a:rPr>
              <a:t> </a:t>
            </a:r>
            <a:endParaRPr lang="en-GB" sz="1400" dirty="0">
              <a:solidFill>
                <a:srgbClr val="003087"/>
              </a:solidFill>
              <a:effectLst/>
              <a:latin typeface="Arial" panose="020B0604020202020204" pitchFamily="34" charset="0"/>
              <a:ea typeface="Calibri" panose="020F0502020204030204" pitchFamily="34" charset="0"/>
              <a:cs typeface="Arial" panose="020B0604020202020204" pitchFamily="34" charset="0"/>
            </a:endParaRPr>
          </a:p>
        </p:txBody>
      </p:sp>
      <p:grpSp>
        <p:nvGrpSpPr>
          <p:cNvPr id="44" name="Group 43">
            <a:extLst>
              <a:ext uri="{FF2B5EF4-FFF2-40B4-BE49-F238E27FC236}">
                <a16:creationId xmlns:a16="http://schemas.microsoft.com/office/drawing/2014/main" id="{D5388362-0E5E-595B-0777-4EA509D8B21A}"/>
              </a:ext>
            </a:extLst>
          </p:cNvPr>
          <p:cNvGrpSpPr/>
          <p:nvPr/>
        </p:nvGrpSpPr>
        <p:grpSpPr>
          <a:xfrm>
            <a:off x="6312447" y="3330845"/>
            <a:ext cx="5442857" cy="2149902"/>
            <a:chOff x="6929342" y="3078441"/>
            <a:chExt cx="4929866" cy="1880531"/>
          </a:xfrm>
        </p:grpSpPr>
        <p:pic>
          <p:nvPicPr>
            <p:cNvPr id="45" name="Picture 44">
              <a:extLst>
                <a:ext uri="{FF2B5EF4-FFF2-40B4-BE49-F238E27FC236}">
                  <a16:creationId xmlns:a16="http://schemas.microsoft.com/office/drawing/2014/main" id="{D7474D2B-2635-D062-9CB4-501BA899F8DE}"/>
                </a:ext>
              </a:extLst>
            </p:cNvPr>
            <p:cNvPicPr>
              <a:picLocks noChangeAspect="1"/>
            </p:cNvPicPr>
            <p:nvPr/>
          </p:nvPicPr>
          <p:blipFill rotWithShape="1">
            <a:blip r:embed="rId3"/>
            <a:srcRect r="1476" b="4513"/>
            <a:stretch/>
          </p:blipFill>
          <p:spPr>
            <a:xfrm>
              <a:off x="7089518" y="3262745"/>
              <a:ext cx="4646287" cy="1696227"/>
            </a:xfrm>
            <a:prstGeom prst="rect">
              <a:avLst/>
            </a:prstGeom>
          </p:spPr>
        </p:pic>
        <p:sp>
          <p:nvSpPr>
            <p:cNvPr id="46" name="Rectangle 45">
              <a:extLst>
                <a:ext uri="{FF2B5EF4-FFF2-40B4-BE49-F238E27FC236}">
                  <a16:creationId xmlns:a16="http://schemas.microsoft.com/office/drawing/2014/main" id="{C1176624-994F-F8E1-1A78-1DBE72CCFCE2}"/>
                </a:ext>
              </a:extLst>
            </p:cNvPr>
            <p:cNvSpPr/>
            <p:nvPr/>
          </p:nvSpPr>
          <p:spPr>
            <a:xfrm>
              <a:off x="9057691" y="3078441"/>
              <a:ext cx="2801517" cy="7901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a:extLst>
                <a:ext uri="{FF2B5EF4-FFF2-40B4-BE49-F238E27FC236}">
                  <a16:creationId xmlns:a16="http://schemas.microsoft.com/office/drawing/2014/main" id="{82808AE3-8391-0E5D-3F40-A638EAF3E8F8}"/>
                </a:ext>
              </a:extLst>
            </p:cNvPr>
            <p:cNvSpPr/>
            <p:nvPr/>
          </p:nvSpPr>
          <p:spPr>
            <a:xfrm>
              <a:off x="6929342" y="4820489"/>
              <a:ext cx="1809039" cy="1384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8" name="TextBox 47">
            <a:extLst>
              <a:ext uri="{FF2B5EF4-FFF2-40B4-BE49-F238E27FC236}">
                <a16:creationId xmlns:a16="http://schemas.microsoft.com/office/drawing/2014/main" id="{9451F98B-6D82-58C7-A3FA-2F1138EE33C7}"/>
              </a:ext>
            </a:extLst>
          </p:cNvPr>
          <p:cNvSpPr txBox="1"/>
          <p:nvPr/>
        </p:nvSpPr>
        <p:spPr>
          <a:xfrm>
            <a:off x="6320337" y="2932991"/>
            <a:ext cx="2737452" cy="738664"/>
          </a:xfrm>
          <a:prstGeom prst="rect">
            <a:avLst/>
          </a:prstGeom>
          <a:solidFill>
            <a:srgbClr val="005EB8"/>
          </a:solidFill>
        </p:spPr>
        <p:txBody>
          <a:bodyPr wrap="square" rtlCol="0">
            <a:spAutoFit/>
          </a:bodyPr>
          <a:lstStyle/>
          <a:p>
            <a:r>
              <a:rPr lang="en-GB" sz="1400" dirty="0">
                <a:solidFill>
                  <a:schemeClr val="bg1"/>
                </a:solidFill>
              </a:rPr>
              <a:t>Ophthalmic surgical intervention, monitoring and follow-up care delivered by Hospital Eye Service</a:t>
            </a:r>
          </a:p>
        </p:txBody>
      </p:sp>
      <p:cxnSp>
        <p:nvCxnSpPr>
          <p:cNvPr id="49" name="Connector: Elbow 48">
            <a:extLst>
              <a:ext uri="{FF2B5EF4-FFF2-40B4-BE49-F238E27FC236}">
                <a16:creationId xmlns:a16="http://schemas.microsoft.com/office/drawing/2014/main" id="{6EA6A195-2551-AF10-74BB-63EB0D43809C}"/>
              </a:ext>
            </a:extLst>
          </p:cNvPr>
          <p:cNvCxnSpPr>
            <a:cxnSpLocks/>
          </p:cNvCxnSpPr>
          <p:nvPr/>
        </p:nvCxnSpPr>
        <p:spPr>
          <a:xfrm rot="5400000">
            <a:off x="8925416" y="3862642"/>
            <a:ext cx="562550" cy="478972"/>
          </a:xfrm>
          <a:prstGeom prst="bentConnector3">
            <a:avLst>
              <a:gd name="adj1" fmla="val 99022"/>
            </a:avLst>
          </a:prstGeom>
          <a:ln w="76200">
            <a:solidFill>
              <a:srgbClr val="005EB8"/>
            </a:solidFill>
            <a:tailEnd type="triangle"/>
          </a:ln>
        </p:spPr>
        <p:style>
          <a:lnRef idx="1">
            <a:schemeClr val="accent1"/>
          </a:lnRef>
          <a:fillRef idx="0">
            <a:schemeClr val="accent1"/>
          </a:fillRef>
          <a:effectRef idx="0">
            <a:schemeClr val="accent1"/>
          </a:effectRef>
          <a:fontRef idx="minor">
            <a:schemeClr val="tx1"/>
          </a:fontRef>
        </p:style>
      </p:cxnSp>
      <p:cxnSp>
        <p:nvCxnSpPr>
          <p:cNvPr id="50" name="Connector: Elbow 49">
            <a:extLst>
              <a:ext uri="{FF2B5EF4-FFF2-40B4-BE49-F238E27FC236}">
                <a16:creationId xmlns:a16="http://schemas.microsoft.com/office/drawing/2014/main" id="{A818BBD1-C574-F313-516E-0E17B28B4A85}"/>
              </a:ext>
            </a:extLst>
          </p:cNvPr>
          <p:cNvCxnSpPr/>
          <p:nvPr/>
        </p:nvCxnSpPr>
        <p:spPr>
          <a:xfrm rot="16200000" flipH="1">
            <a:off x="6465207" y="3695005"/>
            <a:ext cx="562550" cy="478972"/>
          </a:xfrm>
          <a:prstGeom prst="bentConnector3">
            <a:avLst>
              <a:gd name="adj1" fmla="val 99022"/>
            </a:avLst>
          </a:prstGeom>
          <a:ln w="76200">
            <a:solidFill>
              <a:srgbClr val="005EB8"/>
            </a:solidFill>
            <a:tailEnd type="triangle"/>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7C63288B-B0CD-F574-6A69-ACE02B129FA9}"/>
              </a:ext>
            </a:extLst>
          </p:cNvPr>
          <p:cNvSpPr txBox="1"/>
          <p:nvPr/>
        </p:nvSpPr>
        <p:spPr>
          <a:xfrm>
            <a:off x="9355593" y="3480043"/>
            <a:ext cx="2545890" cy="523220"/>
          </a:xfrm>
          <a:prstGeom prst="rect">
            <a:avLst/>
          </a:prstGeom>
          <a:solidFill>
            <a:srgbClr val="005EB8"/>
          </a:solidFill>
        </p:spPr>
        <p:txBody>
          <a:bodyPr wrap="square" rtlCol="0">
            <a:spAutoFit/>
          </a:bodyPr>
          <a:lstStyle/>
          <a:p>
            <a:r>
              <a:rPr lang="en-GB" sz="1400" dirty="0">
                <a:solidFill>
                  <a:schemeClr val="bg1"/>
                </a:solidFill>
              </a:rPr>
              <a:t>Eye emergencies / out of hours care by Emergency Department</a:t>
            </a:r>
          </a:p>
        </p:txBody>
      </p:sp>
      <p:sp>
        <p:nvSpPr>
          <p:cNvPr id="52" name="TextBox 51">
            <a:extLst>
              <a:ext uri="{FF2B5EF4-FFF2-40B4-BE49-F238E27FC236}">
                <a16:creationId xmlns:a16="http://schemas.microsoft.com/office/drawing/2014/main" id="{40FAC2AA-5EF9-ACB6-1FBB-9BF13A4DD435}"/>
              </a:ext>
            </a:extLst>
          </p:cNvPr>
          <p:cNvSpPr txBox="1"/>
          <p:nvPr/>
        </p:nvSpPr>
        <p:spPr>
          <a:xfrm>
            <a:off x="6320337" y="5657459"/>
            <a:ext cx="3264779" cy="954107"/>
          </a:xfrm>
          <a:prstGeom prst="rect">
            <a:avLst/>
          </a:prstGeom>
          <a:solidFill>
            <a:srgbClr val="005EB8"/>
          </a:solidFill>
        </p:spPr>
        <p:txBody>
          <a:bodyPr wrap="square" rtlCol="0">
            <a:spAutoFit/>
          </a:bodyPr>
          <a:lstStyle/>
          <a:p>
            <a:r>
              <a:rPr lang="en-GB" sz="1400" dirty="0">
                <a:solidFill>
                  <a:schemeClr val="bg1"/>
                </a:solidFill>
              </a:rPr>
              <a:t>Community optometrists providing routine sight tests and some participating in the Covid Urgent Eyecare Service (8 practices)</a:t>
            </a:r>
          </a:p>
        </p:txBody>
      </p:sp>
      <p:sp>
        <p:nvSpPr>
          <p:cNvPr id="53" name="TextBox 52">
            <a:extLst>
              <a:ext uri="{FF2B5EF4-FFF2-40B4-BE49-F238E27FC236}">
                <a16:creationId xmlns:a16="http://schemas.microsoft.com/office/drawing/2014/main" id="{5BD0BEF9-C106-46AE-3BFC-54FE1080426C}"/>
              </a:ext>
            </a:extLst>
          </p:cNvPr>
          <p:cNvSpPr txBox="1"/>
          <p:nvPr/>
        </p:nvSpPr>
        <p:spPr>
          <a:xfrm>
            <a:off x="9585119" y="6089305"/>
            <a:ext cx="1437701" cy="307777"/>
          </a:xfrm>
          <a:prstGeom prst="rect">
            <a:avLst/>
          </a:prstGeom>
          <a:noFill/>
        </p:spPr>
        <p:txBody>
          <a:bodyPr wrap="none" rtlCol="0">
            <a:spAutoFit/>
          </a:bodyPr>
          <a:lstStyle/>
          <a:p>
            <a:r>
              <a:rPr lang="en-GB" sz="1400" dirty="0"/>
              <a:t>Routine Referrals</a:t>
            </a:r>
          </a:p>
        </p:txBody>
      </p:sp>
      <p:sp>
        <p:nvSpPr>
          <p:cNvPr id="54" name="TextBox 53">
            <a:extLst>
              <a:ext uri="{FF2B5EF4-FFF2-40B4-BE49-F238E27FC236}">
                <a16:creationId xmlns:a16="http://schemas.microsoft.com/office/drawing/2014/main" id="{6A864D71-2B82-ED79-777F-9D04AB4DA6E5}"/>
              </a:ext>
            </a:extLst>
          </p:cNvPr>
          <p:cNvSpPr txBox="1"/>
          <p:nvPr/>
        </p:nvSpPr>
        <p:spPr>
          <a:xfrm>
            <a:off x="7082577" y="5134239"/>
            <a:ext cx="849971" cy="523220"/>
          </a:xfrm>
          <a:prstGeom prst="rect">
            <a:avLst/>
          </a:prstGeom>
          <a:noFill/>
        </p:spPr>
        <p:txBody>
          <a:bodyPr wrap="square" rtlCol="0">
            <a:spAutoFit/>
          </a:bodyPr>
          <a:lstStyle/>
          <a:p>
            <a:r>
              <a:rPr lang="en-GB" sz="1400" dirty="0"/>
              <a:t>Urgent Referrals</a:t>
            </a:r>
          </a:p>
        </p:txBody>
      </p:sp>
      <p:cxnSp>
        <p:nvCxnSpPr>
          <p:cNvPr id="55" name="Straight Arrow Connector 54">
            <a:extLst>
              <a:ext uri="{FF2B5EF4-FFF2-40B4-BE49-F238E27FC236}">
                <a16:creationId xmlns:a16="http://schemas.microsoft.com/office/drawing/2014/main" id="{D0A99B7C-0961-524D-6CD8-403FDA08F150}"/>
              </a:ext>
            </a:extLst>
          </p:cNvPr>
          <p:cNvCxnSpPr>
            <a:cxnSpLocks/>
            <a:stCxn id="52" idx="0"/>
          </p:cNvCxnSpPr>
          <p:nvPr/>
        </p:nvCxnSpPr>
        <p:spPr>
          <a:xfrm flipH="1" flipV="1">
            <a:off x="7932548" y="5068126"/>
            <a:ext cx="20179" cy="589333"/>
          </a:xfrm>
          <a:prstGeom prst="straightConnector1">
            <a:avLst/>
          </a:prstGeom>
          <a:ln w="76200">
            <a:solidFill>
              <a:srgbClr val="005EB8"/>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1B000BD6-B97D-7588-7C4A-BAC616DD8C6C}"/>
              </a:ext>
            </a:extLst>
          </p:cNvPr>
          <p:cNvCxnSpPr>
            <a:cxnSpLocks/>
          </p:cNvCxnSpPr>
          <p:nvPr/>
        </p:nvCxnSpPr>
        <p:spPr>
          <a:xfrm rot="5400000" flipV="1">
            <a:off x="10271644" y="5489586"/>
            <a:ext cx="0" cy="1764000"/>
          </a:xfrm>
          <a:prstGeom prst="straightConnector1">
            <a:avLst/>
          </a:prstGeom>
          <a:ln w="76200">
            <a:solidFill>
              <a:srgbClr val="005EB8"/>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9C6A7A50-DD2A-938D-7924-B5F507B9814F}"/>
              </a:ext>
            </a:extLst>
          </p:cNvPr>
          <p:cNvCxnSpPr/>
          <p:nvPr/>
        </p:nvCxnSpPr>
        <p:spPr>
          <a:xfrm flipV="1">
            <a:off x="11365393" y="5480747"/>
            <a:ext cx="0" cy="1001955"/>
          </a:xfrm>
          <a:prstGeom prst="straightConnector1">
            <a:avLst/>
          </a:prstGeom>
          <a:ln w="76200">
            <a:solidFill>
              <a:srgbClr val="005EB8"/>
            </a:solidFill>
            <a:tailEnd type="triangle"/>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59B110C0-89C0-92C6-9C77-B6E999130877}"/>
              </a:ext>
            </a:extLst>
          </p:cNvPr>
          <p:cNvSpPr txBox="1"/>
          <p:nvPr/>
        </p:nvSpPr>
        <p:spPr>
          <a:xfrm>
            <a:off x="11136865" y="6217756"/>
            <a:ext cx="457057" cy="307660"/>
          </a:xfrm>
          <a:prstGeom prst="rect">
            <a:avLst/>
          </a:prstGeom>
          <a:solidFill>
            <a:srgbClr val="005EB8"/>
          </a:solidFill>
        </p:spPr>
        <p:txBody>
          <a:bodyPr wrap="square" rtlCol="0">
            <a:spAutoFit/>
          </a:bodyPr>
          <a:lstStyle/>
          <a:p>
            <a:r>
              <a:rPr lang="en-GB" sz="1400" dirty="0">
                <a:solidFill>
                  <a:schemeClr val="bg1"/>
                </a:solidFill>
              </a:rPr>
              <a:t>GPs</a:t>
            </a:r>
          </a:p>
        </p:txBody>
      </p:sp>
      <p:sp>
        <p:nvSpPr>
          <p:cNvPr id="2" name="TextBox 1">
            <a:extLst>
              <a:ext uri="{FF2B5EF4-FFF2-40B4-BE49-F238E27FC236}">
                <a16:creationId xmlns:a16="http://schemas.microsoft.com/office/drawing/2014/main" id="{E4F7C0FA-65E5-D549-2B18-A88C34DD7D13}"/>
              </a:ext>
            </a:extLst>
          </p:cNvPr>
          <p:cNvSpPr txBox="1"/>
          <p:nvPr/>
        </p:nvSpPr>
        <p:spPr>
          <a:xfrm>
            <a:off x="455900" y="1562557"/>
            <a:ext cx="11403308" cy="830997"/>
          </a:xfrm>
          <a:prstGeom prst="rect">
            <a:avLst/>
          </a:prstGeom>
          <a:noFill/>
          <a:ln w="38100">
            <a:noFill/>
          </a:ln>
        </p:spPr>
        <p:txBody>
          <a:bodyPr wrap="square" rtlCol="0">
            <a:spAutoFit/>
          </a:bodyPr>
          <a:lstStyle/>
          <a:p>
            <a:pPr algn="just"/>
            <a:r>
              <a:rPr lang="en-GB" sz="1600" b="1" dirty="0">
                <a:effectLst/>
                <a:latin typeface="Arial" panose="020B0604020202020204" pitchFamily="34" charset="0"/>
                <a:ea typeface="Calibri" panose="020F0502020204030204" pitchFamily="34" charset="0"/>
                <a:cs typeface="Arial" panose="020B0604020202020204" pitchFamily="34" charset="0"/>
              </a:rPr>
              <a:t>Optometry 1</a:t>
            </a:r>
            <a:r>
              <a:rPr lang="en-GB" sz="1600" b="1" baseline="30000" dirty="0">
                <a:effectLst/>
                <a:latin typeface="Arial" panose="020B0604020202020204" pitchFamily="34" charset="0"/>
                <a:ea typeface="Calibri" panose="020F0502020204030204" pitchFamily="34" charset="0"/>
                <a:cs typeface="Arial" panose="020B0604020202020204" pitchFamily="34" charset="0"/>
              </a:rPr>
              <a:t>st</a:t>
            </a:r>
            <a:r>
              <a:rPr lang="en-GB" sz="1600" b="1" dirty="0">
                <a:effectLst/>
                <a:latin typeface="Arial" panose="020B0604020202020204" pitchFamily="34" charset="0"/>
                <a:ea typeface="Calibri" panose="020F0502020204030204" pitchFamily="34" charset="0"/>
                <a:cs typeface="Arial" panose="020B0604020202020204" pitchFamily="34" charset="0"/>
              </a:rPr>
              <a:t> </a:t>
            </a:r>
            <a:r>
              <a:rPr lang="en-GB" sz="1600" dirty="0">
                <a:effectLst/>
                <a:latin typeface="Arial" panose="020B0604020202020204" pitchFamily="34" charset="0"/>
                <a:ea typeface="Calibri" panose="020F0502020204030204" pitchFamily="34" charset="0"/>
                <a:cs typeface="Arial" panose="020B0604020202020204" pitchFamily="34" charset="0"/>
              </a:rPr>
              <a:t>– a </a:t>
            </a:r>
            <a:r>
              <a:rPr lang="en-GB" sz="1600" b="1" dirty="0">
                <a:effectLst/>
                <a:latin typeface="Arial" panose="020B0604020202020204" pitchFamily="34" charset="0"/>
                <a:ea typeface="Calibri" panose="020F0502020204030204" pitchFamily="34" charset="0"/>
                <a:cs typeface="Arial" panose="020B0604020202020204" pitchFamily="34" charset="0"/>
              </a:rPr>
              <a:t>comprehensive new care model </a:t>
            </a:r>
            <a:r>
              <a:rPr lang="en-GB" sz="1600" dirty="0">
                <a:effectLst/>
                <a:latin typeface="Arial" panose="020B0604020202020204" pitchFamily="34" charset="0"/>
                <a:ea typeface="Calibri" panose="020F0502020204030204" pitchFamily="34" charset="0"/>
                <a:cs typeface="Arial" panose="020B0604020202020204" pitchFamily="34" charset="0"/>
              </a:rPr>
              <a:t>fully utilising Primary Care Optometry in the delivery of first contact care to resolution and continuity of care for people with a long-term eye condition, working in partnership with the hospital eye service. </a:t>
            </a:r>
            <a:endParaRPr lang="en-GB" sz="1600" dirty="0"/>
          </a:p>
        </p:txBody>
      </p:sp>
      <p:sp>
        <p:nvSpPr>
          <p:cNvPr id="60" name="TextBox 59">
            <a:extLst>
              <a:ext uri="{FF2B5EF4-FFF2-40B4-BE49-F238E27FC236}">
                <a16:creationId xmlns:a16="http://schemas.microsoft.com/office/drawing/2014/main" id="{072D593D-1776-CD88-13B5-D86D4D6C9AB6}"/>
              </a:ext>
            </a:extLst>
          </p:cNvPr>
          <p:cNvSpPr txBox="1"/>
          <p:nvPr/>
        </p:nvSpPr>
        <p:spPr>
          <a:xfrm>
            <a:off x="453123" y="4966994"/>
            <a:ext cx="5631765" cy="1817421"/>
          </a:xfrm>
          <a:prstGeom prst="rect">
            <a:avLst/>
          </a:prstGeom>
          <a:ln>
            <a:solidFill>
              <a:srgbClr val="005EB8"/>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lvl="0" algn="just">
              <a:lnSpc>
                <a:spcPct val="107000"/>
              </a:lnSpc>
              <a:spcAft>
                <a:spcPts val="200"/>
              </a:spcAft>
            </a:pPr>
            <a:r>
              <a:rPr lang="en-GB" sz="1400" b="1" dirty="0">
                <a:solidFill>
                  <a:srgbClr val="003087"/>
                </a:solidFill>
                <a:latin typeface="Arial" panose="020B0604020202020204" pitchFamily="34" charset="0"/>
                <a:ea typeface="Times New Roman" panose="02020603050405020304" pitchFamily="18" charset="0"/>
                <a:cs typeface="Arial" panose="020B0604020202020204" pitchFamily="34" charset="0"/>
              </a:rPr>
              <a:t>Local </a:t>
            </a:r>
            <a:r>
              <a:rPr lang="en-GB" sz="1400" b="1" kern="1200" dirty="0">
                <a:solidFill>
                  <a:srgbClr val="003087"/>
                </a:solidFill>
                <a:latin typeface="Arial" panose="020B0604020202020204" pitchFamily="34" charset="0"/>
                <a:ea typeface="Times New Roman" panose="02020603050405020304" pitchFamily="18" charset="0"/>
                <a:cs typeface="Arial" panose="020B0604020202020204" pitchFamily="34" charset="0"/>
              </a:rPr>
              <a:t>Challenges </a:t>
            </a:r>
            <a:r>
              <a:rPr lang="en-GB" sz="1400" kern="1200" dirty="0">
                <a:solidFill>
                  <a:srgbClr val="003087"/>
                </a:solidFill>
                <a:latin typeface="Arial" panose="020B0604020202020204" pitchFamily="34" charset="0"/>
                <a:ea typeface="Times New Roman" panose="02020603050405020304" pitchFamily="18" charset="0"/>
                <a:cs typeface="Arial" panose="020B0604020202020204" pitchFamily="34" charset="0"/>
              </a:rPr>
              <a:t>– </a:t>
            </a:r>
            <a:endParaRPr lang="en-GB" sz="1400" dirty="0">
              <a:solidFill>
                <a:srgbClr val="003087"/>
              </a:solidFill>
              <a:latin typeface="Arial" panose="020B0604020202020204" pitchFamily="34" charset="0"/>
              <a:ea typeface="Times New Roman" panose="02020603050405020304" pitchFamily="18" charset="0"/>
              <a:cs typeface="Arial" panose="020B0604020202020204" pitchFamily="34" charset="0"/>
            </a:endParaRPr>
          </a:p>
          <a:p>
            <a:pPr marL="285750" lvl="0" indent="-285750" algn="just">
              <a:lnSpc>
                <a:spcPct val="107000"/>
              </a:lnSpc>
              <a:spcAft>
                <a:spcPts val="200"/>
              </a:spcAft>
              <a:buFont typeface="Arial" panose="020B0604020202020204" pitchFamily="34" charset="0"/>
              <a:buChar char="•"/>
            </a:pPr>
            <a:r>
              <a:rPr lang="en-GB" sz="1400" dirty="0">
                <a:solidFill>
                  <a:schemeClr val="tx1"/>
                </a:solidFill>
                <a:latin typeface="Arial" panose="020B0604020202020204" pitchFamily="34" charset="0"/>
                <a:cs typeface="Arial" panose="020B0604020202020204" pitchFamily="34" charset="0"/>
              </a:rPr>
              <a:t>Higher prevalence of age-related ophthalmological conditions</a:t>
            </a:r>
          </a:p>
          <a:p>
            <a:pPr marL="285750" lvl="0" indent="-285750" algn="just">
              <a:lnSpc>
                <a:spcPct val="107000"/>
              </a:lnSpc>
              <a:spcAft>
                <a:spcPts val="200"/>
              </a:spcAft>
              <a:buFont typeface="Arial" panose="020B0604020202020204" pitchFamily="34" charset="0"/>
              <a:buChar char="•"/>
            </a:pPr>
            <a:r>
              <a:rPr lang="en-GB" sz="1400" dirty="0">
                <a:solidFill>
                  <a:schemeClr val="tx1"/>
                </a:solidFill>
                <a:latin typeface="Arial" panose="020B0604020202020204" pitchFamily="34" charset="0"/>
                <a:cs typeface="Arial" panose="020B0604020202020204" pitchFamily="34" charset="0"/>
              </a:rPr>
              <a:t>Drive for financial and workforce sustainability</a:t>
            </a:r>
          </a:p>
          <a:p>
            <a:pPr marL="285750" lvl="0" indent="-285750" algn="just">
              <a:lnSpc>
                <a:spcPct val="107000"/>
              </a:lnSpc>
              <a:spcAft>
                <a:spcPts val="200"/>
              </a:spcAft>
              <a:buFont typeface="Arial" panose="020B0604020202020204" pitchFamily="34" charset="0"/>
              <a:buChar char="•"/>
            </a:pPr>
            <a:r>
              <a:rPr lang="en-GB" sz="1400" dirty="0">
                <a:solidFill>
                  <a:schemeClr val="tx1"/>
                </a:solidFill>
                <a:latin typeface="Arial" panose="020B0604020202020204" pitchFamily="34" charset="0"/>
                <a:cs typeface="Arial" panose="020B0604020202020204" pitchFamily="34" charset="0"/>
              </a:rPr>
              <a:t>Geographically isolated boundary</a:t>
            </a:r>
          </a:p>
          <a:p>
            <a:pPr marL="285750" lvl="0" indent="-285750" algn="just">
              <a:lnSpc>
                <a:spcPct val="107000"/>
              </a:lnSpc>
              <a:spcAft>
                <a:spcPts val="200"/>
              </a:spcAft>
              <a:buFont typeface="Arial" panose="020B0604020202020204" pitchFamily="34" charset="0"/>
              <a:buChar char="•"/>
            </a:pPr>
            <a:r>
              <a:rPr lang="en-GB" sz="1400" dirty="0">
                <a:solidFill>
                  <a:schemeClr val="tx1"/>
                </a:solidFill>
                <a:latin typeface="Arial" panose="020B0604020202020204" pitchFamily="34" charset="0"/>
                <a:cs typeface="Arial" panose="020B0604020202020204" pitchFamily="34" charset="0"/>
              </a:rPr>
              <a:t>High demand with lengthened waiting lists compacted by the impact of the pandemic</a:t>
            </a:r>
          </a:p>
          <a:p>
            <a:pPr marL="285750" lvl="0" indent="-285750" algn="just">
              <a:lnSpc>
                <a:spcPct val="107000"/>
              </a:lnSpc>
              <a:spcAft>
                <a:spcPts val="200"/>
              </a:spcAft>
              <a:buFont typeface="Arial" panose="020B0604020202020204" pitchFamily="34" charset="0"/>
              <a:buChar char="•"/>
            </a:pPr>
            <a:r>
              <a:rPr lang="en-GB" sz="1400" dirty="0">
                <a:solidFill>
                  <a:schemeClr val="tx1"/>
                </a:solidFill>
                <a:latin typeface="Arial" panose="020B0604020202020204" pitchFamily="34" charset="0"/>
                <a:cs typeface="Arial" panose="020B0604020202020204" pitchFamily="34" charset="0"/>
              </a:rPr>
              <a:t>Restricted workforce capacity in traditional model</a:t>
            </a:r>
          </a:p>
        </p:txBody>
      </p:sp>
      <p:sp>
        <p:nvSpPr>
          <p:cNvPr id="3" name="Rectangle 2">
            <a:extLst>
              <a:ext uri="{FF2B5EF4-FFF2-40B4-BE49-F238E27FC236}">
                <a16:creationId xmlns:a16="http://schemas.microsoft.com/office/drawing/2014/main" id="{C98F10A8-6C4A-8016-316F-673707835661}"/>
              </a:ext>
            </a:extLst>
          </p:cNvPr>
          <p:cNvSpPr/>
          <p:nvPr/>
        </p:nvSpPr>
        <p:spPr>
          <a:xfrm>
            <a:off x="9585116" y="2415807"/>
            <a:ext cx="2242491" cy="523220"/>
          </a:xfrm>
          <a:prstGeom prst="rect">
            <a:avLst/>
          </a:prstGeom>
          <a:solidFill>
            <a:srgbClr val="005EB8"/>
          </a:solidFill>
        </p:spPr>
        <p:txBody>
          <a:bodyPr wrap="square" rtlCol="0">
            <a:spAutoFit/>
          </a:bodyPr>
          <a:lstStyle/>
          <a:p>
            <a:r>
              <a:rPr lang="en-GB" sz="1400" dirty="0">
                <a:solidFill>
                  <a:schemeClr val="bg1"/>
                </a:solidFill>
              </a:rPr>
              <a:t>Out of hours HES support by UHS and PHU</a:t>
            </a:r>
          </a:p>
        </p:txBody>
      </p:sp>
      <p:cxnSp>
        <p:nvCxnSpPr>
          <p:cNvPr id="8" name="Connector: Elbow 7">
            <a:extLst>
              <a:ext uri="{FF2B5EF4-FFF2-40B4-BE49-F238E27FC236}">
                <a16:creationId xmlns:a16="http://schemas.microsoft.com/office/drawing/2014/main" id="{7F1DF9B8-9CFC-9975-B032-8258850A9ECD}"/>
              </a:ext>
            </a:extLst>
          </p:cNvPr>
          <p:cNvCxnSpPr>
            <a:cxnSpLocks/>
            <a:stCxn id="51" idx="0"/>
            <a:endCxn id="48" idx="3"/>
          </p:cNvCxnSpPr>
          <p:nvPr/>
        </p:nvCxnSpPr>
        <p:spPr>
          <a:xfrm rot="16200000" flipV="1">
            <a:off x="9754304" y="2605808"/>
            <a:ext cx="177720" cy="1570749"/>
          </a:xfrm>
          <a:prstGeom prst="bentConnector2">
            <a:avLst/>
          </a:prstGeom>
          <a:ln w="76200">
            <a:solidFill>
              <a:srgbClr val="005EB8"/>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E1104498-62B7-04CF-96F5-EB223546CF63}"/>
              </a:ext>
            </a:extLst>
          </p:cNvPr>
          <p:cNvCxnSpPr>
            <a:cxnSpLocks/>
          </p:cNvCxnSpPr>
          <p:nvPr/>
        </p:nvCxnSpPr>
        <p:spPr>
          <a:xfrm flipV="1">
            <a:off x="10628538" y="2932991"/>
            <a:ext cx="0" cy="516566"/>
          </a:xfrm>
          <a:prstGeom prst="straightConnector1">
            <a:avLst/>
          </a:prstGeom>
          <a:ln w="76200">
            <a:solidFill>
              <a:srgbClr val="005EB8"/>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80042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10;&#10;Description automatically generated">
            <a:extLst>
              <a:ext uri="{FF2B5EF4-FFF2-40B4-BE49-F238E27FC236}">
                <a16:creationId xmlns:a16="http://schemas.microsoft.com/office/drawing/2014/main" id="{E8E86B61-9A8F-6444-B3E9-A5C9E62DD967}"/>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9001516" y="166880"/>
            <a:ext cx="2857692" cy="1066563"/>
          </a:xfrm>
          <a:prstGeom prst="rect">
            <a:avLst/>
          </a:prstGeom>
        </p:spPr>
      </p:pic>
      <p:sp>
        <p:nvSpPr>
          <p:cNvPr id="10" name="TextBox 9">
            <a:extLst>
              <a:ext uri="{FF2B5EF4-FFF2-40B4-BE49-F238E27FC236}">
                <a16:creationId xmlns:a16="http://schemas.microsoft.com/office/drawing/2014/main" id="{48A59B6D-23CC-CDFE-1F62-E8626222FABF}"/>
              </a:ext>
            </a:extLst>
          </p:cNvPr>
          <p:cNvSpPr txBox="1"/>
          <p:nvPr/>
        </p:nvSpPr>
        <p:spPr>
          <a:xfrm>
            <a:off x="332792" y="941055"/>
            <a:ext cx="9739676" cy="584775"/>
          </a:xfrm>
          <a:prstGeom prst="rect">
            <a:avLst/>
          </a:prstGeom>
          <a:noFill/>
        </p:spPr>
        <p:txBody>
          <a:bodyPr wrap="square">
            <a:spAutoFit/>
          </a:bodyPr>
          <a:lstStyle/>
          <a:p>
            <a:r>
              <a:rPr lang="en-GB" sz="3200" b="1" dirty="0">
                <a:solidFill>
                  <a:srgbClr val="005EB8"/>
                </a:solidFill>
                <a:latin typeface="Arial" panose="020B0604020202020204" pitchFamily="34" charset="0"/>
                <a:cs typeface="Arial" panose="020B0604020202020204" pitchFamily="34" charset="0"/>
              </a:rPr>
              <a:t>Pilot Implementation 2022/23</a:t>
            </a:r>
          </a:p>
        </p:txBody>
      </p:sp>
      <p:grpSp>
        <p:nvGrpSpPr>
          <p:cNvPr id="15" name="Group 14">
            <a:extLst>
              <a:ext uri="{FF2B5EF4-FFF2-40B4-BE49-F238E27FC236}">
                <a16:creationId xmlns:a16="http://schemas.microsoft.com/office/drawing/2014/main" id="{049DE375-53E7-280B-462B-3098FDC8C694}"/>
              </a:ext>
            </a:extLst>
          </p:cNvPr>
          <p:cNvGrpSpPr/>
          <p:nvPr/>
        </p:nvGrpSpPr>
        <p:grpSpPr>
          <a:xfrm>
            <a:off x="6826410" y="3525108"/>
            <a:ext cx="5219065" cy="3180080"/>
            <a:chOff x="0" y="0"/>
            <a:chExt cx="5219270" cy="3180514"/>
          </a:xfrm>
        </p:grpSpPr>
        <p:sp>
          <p:nvSpPr>
            <p:cNvPr id="16" name="Freeform 29">
              <a:extLst>
                <a:ext uri="{FF2B5EF4-FFF2-40B4-BE49-F238E27FC236}">
                  <a16:creationId xmlns:a16="http://schemas.microsoft.com/office/drawing/2014/main" id="{43B595DA-CB0C-3D0E-75CF-8CC2A3D3B3A1}"/>
                </a:ext>
              </a:extLst>
            </p:cNvPr>
            <p:cNvSpPr/>
            <p:nvPr/>
          </p:nvSpPr>
          <p:spPr>
            <a:xfrm>
              <a:off x="0" y="0"/>
              <a:ext cx="3511653" cy="1936026"/>
            </a:xfrm>
            <a:custGeom>
              <a:avLst/>
              <a:gdLst>
                <a:gd name="connsiteX0" fmla="*/ 3440169 w 3511653"/>
                <a:gd name="connsiteY0" fmla="*/ 1289691 h 1936026"/>
                <a:gd name="connsiteX1" fmla="*/ 3511653 w 3511653"/>
                <a:gd name="connsiteY1" fmla="*/ 1218207 h 1936026"/>
                <a:gd name="connsiteX2" fmla="*/ 3425276 w 3511653"/>
                <a:gd name="connsiteY2" fmla="*/ 860787 h 1936026"/>
                <a:gd name="connsiteX3" fmla="*/ 3338900 w 3511653"/>
                <a:gd name="connsiteY3" fmla="*/ 935250 h 1936026"/>
                <a:gd name="connsiteX4" fmla="*/ 3267416 w 3511653"/>
                <a:gd name="connsiteY4" fmla="*/ 881637 h 1936026"/>
                <a:gd name="connsiteX5" fmla="*/ 3353792 w 3511653"/>
                <a:gd name="connsiteY5" fmla="*/ 565915 h 1936026"/>
                <a:gd name="connsiteX6" fmla="*/ 3091684 w 3511653"/>
                <a:gd name="connsiteY6" fmla="*/ 577829 h 1936026"/>
                <a:gd name="connsiteX7" fmla="*/ 3118491 w 3511653"/>
                <a:gd name="connsiteY7" fmla="*/ 640378 h 1936026"/>
                <a:gd name="connsiteX8" fmla="*/ 2987437 w 3511653"/>
                <a:gd name="connsiteY8" fmla="*/ 953121 h 1936026"/>
                <a:gd name="connsiteX9" fmla="*/ 3041050 w 3511653"/>
                <a:gd name="connsiteY9" fmla="*/ 589743 h 1936026"/>
                <a:gd name="connsiteX10" fmla="*/ 3005308 w 3511653"/>
                <a:gd name="connsiteY10" fmla="*/ 559958 h 1936026"/>
                <a:gd name="connsiteX11" fmla="*/ 2921910 w 3511653"/>
                <a:gd name="connsiteY11" fmla="*/ 271044 h 1936026"/>
                <a:gd name="connsiteX12" fmla="*/ 2948716 w 3511653"/>
                <a:gd name="connsiteY12" fmla="*/ 142968 h 1936026"/>
                <a:gd name="connsiteX13" fmla="*/ 2880211 w 3511653"/>
                <a:gd name="connsiteY13" fmla="*/ 35742 h 1936026"/>
                <a:gd name="connsiteX14" fmla="*/ 2811705 w 3511653"/>
                <a:gd name="connsiteY14" fmla="*/ 0 h 1936026"/>
                <a:gd name="connsiteX15" fmla="*/ 2713414 w 3511653"/>
                <a:gd name="connsiteY15" fmla="*/ 2979 h 1936026"/>
                <a:gd name="connsiteX16" fmla="*/ 2662780 w 3511653"/>
                <a:gd name="connsiteY16" fmla="*/ 20850 h 1936026"/>
                <a:gd name="connsiteX17" fmla="*/ 2594274 w 3511653"/>
                <a:gd name="connsiteY17" fmla="*/ 139990 h 1936026"/>
                <a:gd name="connsiteX18" fmla="*/ 2567468 w 3511653"/>
                <a:gd name="connsiteY18" fmla="*/ 181689 h 1936026"/>
                <a:gd name="connsiteX19" fmla="*/ 2442371 w 3511653"/>
                <a:gd name="connsiteY19" fmla="*/ 247216 h 1936026"/>
                <a:gd name="connsiteX20" fmla="*/ 2418543 w 3511653"/>
                <a:gd name="connsiteY20" fmla="*/ 279979 h 1936026"/>
                <a:gd name="connsiteX21" fmla="*/ 2388758 w 3511653"/>
                <a:gd name="connsiteY21" fmla="*/ 446775 h 1936026"/>
                <a:gd name="connsiteX22" fmla="*/ 2293446 w 3511653"/>
                <a:gd name="connsiteY22" fmla="*/ 500388 h 1936026"/>
                <a:gd name="connsiteX23" fmla="*/ 2138564 w 3511653"/>
                <a:gd name="connsiteY23" fmla="*/ 542087 h 1936026"/>
                <a:gd name="connsiteX24" fmla="*/ 2055166 w 3511653"/>
                <a:gd name="connsiteY24" fmla="*/ 574851 h 1936026"/>
                <a:gd name="connsiteX25" fmla="*/ 1992617 w 3511653"/>
                <a:gd name="connsiteY25" fmla="*/ 610593 h 1936026"/>
                <a:gd name="connsiteX26" fmla="*/ 1751358 w 3511653"/>
                <a:gd name="connsiteY26" fmla="*/ 699948 h 1936026"/>
                <a:gd name="connsiteX27" fmla="*/ 1760294 w 3511653"/>
                <a:gd name="connsiteY27" fmla="*/ 717819 h 1936026"/>
                <a:gd name="connsiteX28" fmla="*/ 1879434 w 3511653"/>
                <a:gd name="connsiteY28" fmla="*/ 688034 h 1936026"/>
                <a:gd name="connsiteX29" fmla="*/ 1921133 w 3511653"/>
                <a:gd name="connsiteY29" fmla="*/ 729733 h 1936026"/>
                <a:gd name="connsiteX30" fmla="*/ 1995596 w 3511653"/>
                <a:gd name="connsiteY30" fmla="*/ 747604 h 1936026"/>
                <a:gd name="connsiteX31" fmla="*/ 1974746 w 3511653"/>
                <a:gd name="connsiteY31" fmla="*/ 816109 h 1936026"/>
                <a:gd name="connsiteX32" fmla="*/ 2001553 w 3511653"/>
                <a:gd name="connsiteY32" fmla="*/ 836959 h 1936026"/>
                <a:gd name="connsiteX33" fmla="*/ 2070058 w 3511653"/>
                <a:gd name="connsiteY33" fmla="*/ 860787 h 1936026"/>
                <a:gd name="connsiteX34" fmla="*/ 1885391 w 3511653"/>
                <a:gd name="connsiteY34" fmla="*/ 881637 h 1936026"/>
                <a:gd name="connsiteX35" fmla="*/ 1879434 w 3511653"/>
                <a:gd name="connsiteY35" fmla="*/ 789303 h 1936026"/>
                <a:gd name="connsiteX36" fmla="*/ 1796036 w 3511653"/>
                <a:gd name="connsiteY36" fmla="*/ 750582 h 1936026"/>
                <a:gd name="connsiteX37" fmla="*/ 1745401 w 3511653"/>
                <a:gd name="connsiteY37" fmla="*/ 836959 h 1936026"/>
                <a:gd name="connsiteX38" fmla="*/ 1745401 w 3511653"/>
                <a:gd name="connsiteY38" fmla="*/ 902486 h 1936026"/>
                <a:gd name="connsiteX39" fmla="*/ 1664982 w 3511653"/>
                <a:gd name="connsiteY39" fmla="*/ 869723 h 1936026"/>
                <a:gd name="connsiteX40" fmla="*/ 1703702 w 3511653"/>
                <a:gd name="connsiteY40" fmla="*/ 783346 h 1936026"/>
                <a:gd name="connsiteX41" fmla="*/ 1709659 w 3511653"/>
                <a:gd name="connsiteY41" fmla="*/ 717819 h 1936026"/>
                <a:gd name="connsiteX42" fmla="*/ 1569670 w 3511653"/>
                <a:gd name="connsiteY42" fmla="*/ 691012 h 1936026"/>
                <a:gd name="connsiteX43" fmla="*/ 1533928 w 3511653"/>
                <a:gd name="connsiteY43" fmla="*/ 735690 h 1936026"/>
                <a:gd name="connsiteX44" fmla="*/ 1441594 w 3511653"/>
                <a:gd name="connsiteY44" fmla="*/ 774410 h 1936026"/>
                <a:gd name="connsiteX45" fmla="*/ 1361175 w 3511653"/>
                <a:gd name="connsiteY45" fmla="*/ 842916 h 1936026"/>
                <a:gd name="connsiteX46" fmla="*/ 1268841 w 3511653"/>
                <a:gd name="connsiteY46" fmla="*/ 887594 h 1936026"/>
                <a:gd name="connsiteX47" fmla="*/ 1206293 w 3511653"/>
                <a:gd name="connsiteY47" fmla="*/ 935250 h 1936026"/>
                <a:gd name="connsiteX48" fmla="*/ 1143744 w 3511653"/>
                <a:gd name="connsiteY48" fmla="*/ 976949 h 1936026"/>
                <a:gd name="connsiteX49" fmla="*/ 1054389 w 3511653"/>
                <a:gd name="connsiteY49" fmla="*/ 1009712 h 1936026"/>
                <a:gd name="connsiteX50" fmla="*/ 899507 w 3511653"/>
                <a:gd name="connsiteY50" fmla="*/ 1039497 h 1936026"/>
                <a:gd name="connsiteX51" fmla="*/ 750582 w 3511653"/>
                <a:gd name="connsiteY51" fmla="*/ 1042476 h 1936026"/>
                <a:gd name="connsiteX52" fmla="*/ 676119 w 3511653"/>
                <a:gd name="connsiteY52" fmla="*/ 1036519 h 1936026"/>
                <a:gd name="connsiteX53" fmla="*/ 634420 w 3511653"/>
                <a:gd name="connsiteY53" fmla="*/ 1015669 h 1936026"/>
                <a:gd name="connsiteX54" fmla="*/ 509323 w 3511653"/>
                <a:gd name="connsiteY54" fmla="*/ 1125874 h 1936026"/>
                <a:gd name="connsiteX55" fmla="*/ 494431 w 3511653"/>
                <a:gd name="connsiteY55" fmla="*/ 1218207 h 1936026"/>
                <a:gd name="connsiteX56" fmla="*/ 482517 w 3511653"/>
                <a:gd name="connsiteY56" fmla="*/ 1259906 h 1936026"/>
                <a:gd name="connsiteX57" fmla="*/ 381248 w 3511653"/>
                <a:gd name="connsiteY57" fmla="*/ 1358197 h 1936026"/>
                <a:gd name="connsiteX58" fmla="*/ 345506 w 3511653"/>
                <a:gd name="connsiteY58" fmla="*/ 1498186 h 1936026"/>
                <a:gd name="connsiteX59" fmla="*/ 288914 w 3511653"/>
                <a:gd name="connsiteY59" fmla="*/ 1530950 h 1936026"/>
                <a:gd name="connsiteX60" fmla="*/ 137011 w 3511653"/>
                <a:gd name="connsiteY60" fmla="*/ 1596477 h 1936026"/>
                <a:gd name="connsiteX61" fmla="*/ 142968 w 3511653"/>
                <a:gd name="connsiteY61" fmla="*/ 1706681 h 1936026"/>
                <a:gd name="connsiteX62" fmla="*/ 113183 w 3511653"/>
                <a:gd name="connsiteY62" fmla="*/ 1730509 h 1936026"/>
                <a:gd name="connsiteX63" fmla="*/ 0 w 3511653"/>
                <a:gd name="connsiteY63" fmla="*/ 1754338 h 1936026"/>
                <a:gd name="connsiteX64" fmla="*/ 71484 w 3511653"/>
                <a:gd name="connsiteY64" fmla="*/ 1801994 h 1936026"/>
                <a:gd name="connsiteX65" fmla="*/ 151903 w 3511653"/>
                <a:gd name="connsiteY65" fmla="*/ 1769230 h 1936026"/>
                <a:gd name="connsiteX66" fmla="*/ 205516 w 3511653"/>
                <a:gd name="connsiteY66" fmla="*/ 1727531 h 1936026"/>
                <a:gd name="connsiteX67" fmla="*/ 336570 w 3511653"/>
                <a:gd name="connsiteY67" fmla="*/ 1742423 h 1936026"/>
                <a:gd name="connsiteX68" fmla="*/ 434861 w 3511653"/>
                <a:gd name="connsiteY68" fmla="*/ 1685832 h 1936026"/>
                <a:gd name="connsiteX69" fmla="*/ 571872 w 3511653"/>
                <a:gd name="connsiteY69" fmla="*/ 1664982 h 1936026"/>
                <a:gd name="connsiteX70" fmla="*/ 711861 w 3511653"/>
                <a:gd name="connsiteY70" fmla="*/ 1647111 h 1936026"/>
                <a:gd name="connsiteX71" fmla="*/ 869722 w 3511653"/>
                <a:gd name="connsiteY71" fmla="*/ 1638176 h 1936026"/>
                <a:gd name="connsiteX72" fmla="*/ 1012690 w 3511653"/>
                <a:gd name="connsiteY72" fmla="*/ 1691789 h 1936026"/>
                <a:gd name="connsiteX73" fmla="*/ 1113959 w 3511653"/>
                <a:gd name="connsiteY73" fmla="*/ 1760295 h 1936026"/>
                <a:gd name="connsiteX74" fmla="*/ 1170551 w 3511653"/>
                <a:gd name="connsiteY74" fmla="*/ 1861564 h 1936026"/>
                <a:gd name="connsiteX75" fmla="*/ 1194379 w 3511653"/>
                <a:gd name="connsiteY75" fmla="*/ 1870499 h 1936026"/>
                <a:gd name="connsiteX76" fmla="*/ 1212250 w 3511653"/>
                <a:gd name="connsiteY76" fmla="*/ 1849650 h 1936026"/>
                <a:gd name="connsiteX77" fmla="*/ 1185443 w 3511653"/>
                <a:gd name="connsiteY77" fmla="*/ 1799015 h 1936026"/>
                <a:gd name="connsiteX78" fmla="*/ 1224164 w 3511653"/>
                <a:gd name="connsiteY78" fmla="*/ 1751359 h 1936026"/>
                <a:gd name="connsiteX79" fmla="*/ 1599455 w 3511653"/>
                <a:gd name="connsiteY79" fmla="*/ 1685832 h 1936026"/>
                <a:gd name="connsiteX80" fmla="*/ 1787100 w 3511653"/>
                <a:gd name="connsiteY80" fmla="*/ 1804972 h 1936026"/>
                <a:gd name="connsiteX81" fmla="*/ 2320252 w 3511653"/>
                <a:gd name="connsiteY81" fmla="*/ 1682853 h 1936026"/>
                <a:gd name="connsiteX82" fmla="*/ 2552575 w 3511653"/>
                <a:gd name="connsiteY82" fmla="*/ 1936026 h 1936026"/>
                <a:gd name="connsiteX83" fmla="*/ 2579382 w 3511653"/>
                <a:gd name="connsiteY83" fmla="*/ 1787101 h 1936026"/>
                <a:gd name="connsiteX84" fmla="*/ 2484070 w 3511653"/>
                <a:gd name="connsiteY84" fmla="*/ 1542864 h 1936026"/>
                <a:gd name="connsiteX85" fmla="*/ 2993394 w 3511653"/>
                <a:gd name="connsiteY85" fmla="*/ 1551799 h 1936026"/>
                <a:gd name="connsiteX86" fmla="*/ 3023179 w 3511653"/>
                <a:gd name="connsiteY86" fmla="*/ 1492229 h 1936026"/>
                <a:gd name="connsiteX87" fmla="*/ 2942759 w 3511653"/>
                <a:gd name="connsiteY87" fmla="*/ 1408831 h 1936026"/>
                <a:gd name="connsiteX88" fmla="*/ 3035093 w 3511653"/>
                <a:gd name="connsiteY88" fmla="*/ 1265863 h 1936026"/>
                <a:gd name="connsiteX89" fmla="*/ 3172104 w 3511653"/>
                <a:gd name="connsiteY89" fmla="*/ 1319476 h 1936026"/>
                <a:gd name="connsiteX90" fmla="*/ 3237631 w 3511653"/>
                <a:gd name="connsiteY90" fmla="*/ 1161616 h 1936026"/>
                <a:gd name="connsiteX91" fmla="*/ 3440169 w 3511653"/>
                <a:gd name="connsiteY91" fmla="*/ 1289691 h 1936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3511653" h="1936026">
                  <a:moveTo>
                    <a:pt x="3440169" y="1289691"/>
                  </a:moveTo>
                  <a:lnTo>
                    <a:pt x="3511653" y="1218207"/>
                  </a:lnTo>
                  <a:lnTo>
                    <a:pt x="3425276" y="860787"/>
                  </a:lnTo>
                  <a:lnTo>
                    <a:pt x="3338900" y="935250"/>
                  </a:lnTo>
                  <a:lnTo>
                    <a:pt x="3267416" y="881637"/>
                  </a:lnTo>
                  <a:lnTo>
                    <a:pt x="3353792" y="565915"/>
                  </a:lnTo>
                  <a:lnTo>
                    <a:pt x="3091684" y="577829"/>
                  </a:lnTo>
                  <a:lnTo>
                    <a:pt x="3118491" y="640378"/>
                  </a:lnTo>
                  <a:lnTo>
                    <a:pt x="2987437" y="953121"/>
                  </a:lnTo>
                  <a:lnTo>
                    <a:pt x="3041050" y="589743"/>
                  </a:lnTo>
                  <a:lnTo>
                    <a:pt x="3005308" y="559958"/>
                  </a:lnTo>
                  <a:lnTo>
                    <a:pt x="2921910" y="271044"/>
                  </a:lnTo>
                  <a:lnTo>
                    <a:pt x="2948716" y="142968"/>
                  </a:lnTo>
                  <a:lnTo>
                    <a:pt x="2880211" y="35742"/>
                  </a:lnTo>
                  <a:lnTo>
                    <a:pt x="2811705" y="0"/>
                  </a:lnTo>
                  <a:lnTo>
                    <a:pt x="2713414" y="2979"/>
                  </a:lnTo>
                  <a:lnTo>
                    <a:pt x="2662780" y="20850"/>
                  </a:lnTo>
                  <a:lnTo>
                    <a:pt x="2594274" y="139990"/>
                  </a:lnTo>
                  <a:lnTo>
                    <a:pt x="2567468" y="181689"/>
                  </a:lnTo>
                  <a:lnTo>
                    <a:pt x="2442371" y="247216"/>
                  </a:lnTo>
                  <a:lnTo>
                    <a:pt x="2418543" y="279979"/>
                  </a:lnTo>
                  <a:lnTo>
                    <a:pt x="2388758" y="446775"/>
                  </a:lnTo>
                  <a:lnTo>
                    <a:pt x="2293446" y="500388"/>
                  </a:lnTo>
                  <a:lnTo>
                    <a:pt x="2138564" y="542087"/>
                  </a:lnTo>
                  <a:lnTo>
                    <a:pt x="2055166" y="574851"/>
                  </a:lnTo>
                  <a:lnTo>
                    <a:pt x="1992617" y="610593"/>
                  </a:lnTo>
                  <a:lnTo>
                    <a:pt x="1751358" y="699948"/>
                  </a:lnTo>
                  <a:lnTo>
                    <a:pt x="1760294" y="717819"/>
                  </a:lnTo>
                  <a:lnTo>
                    <a:pt x="1879434" y="688034"/>
                  </a:lnTo>
                  <a:lnTo>
                    <a:pt x="1921133" y="729733"/>
                  </a:lnTo>
                  <a:lnTo>
                    <a:pt x="1995596" y="747604"/>
                  </a:lnTo>
                  <a:lnTo>
                    <a:pt x="1974746" y="816109"/>
                  </a:lnTo>
                  <a:lnTo>
                    <a:pt x="2001553" y="836959"/>
                  </a:lnTo>
                  <a:lnTo>
                    <a:pt x="2070058" y="860787"/>
                  </a:lnTo>
                  <a:lnTo>
                    <a:pt x="1885391" y="881637"/>
                  </a:lnTo>
                  <a:lnTo>
                    <a:pt x="1879434" y="789303"/>
                  </a:lnTo>
                  <a:lnTo>
                    <a:pt x="1796036" y="750582"/>
                  </a:lnTo>
                  <a:lnTo>
                    <a:pt x="1745401" y="836959"/>
                  </a:lnTo>
                  <a:lnTo>
                    <a:pt x="1745401" y="902486"/>
                  </a:lnTo>
                  <a:lnTo>
                    <a:pt x="1664982" y="869723"/>
                  </a:lnTo>
                  <a:lnTo>
                    <a:pt x="1703702" y="783346"/>
                  </a:lnTo>
                  <a:lnTo>
                    <a:pt x="1709659" y="717819"/>
                  </a:lnTo>
                  <a:lnTo>
                    <a:pt x="1569670" y="691012"/>
                  </a:lnTo>
                  <a:lnTo>
                    <a:pt x="1533928" y="735690"/>
                  </a:lnTo>
                  <a:lnTo>
                    <a:pt x="1441594" y="774410"/>
                  </a:lnTo>
                  <a:lnTo>
                    <a:pt x="1361175" y="842916"/>
                  </a:lnTo>
                  <a:lnTo>
                    <a:pt x="1268841" y="887594"/>
                  </a:lnTo>
                  <a:lnTo>
                    <a:pt x="1206293" y="935250"/>
                  </a:lnTo>
                  <a:lnTo>
                    <a:pt x="1143744" y="976949"/>
                  </a:lnTo>
                  <a:lnTo>
                    <a:pt x="1054389" y="1009712"/>
                  </a:lnTo>
                  <a:lnTo>
                    <a:pt x="899507" y="1039497"/>
                  </a:lnTo>
                  <a:lnTo>
                    <a:pt x="750582" y="1042476"/>
                  </a:lnTo>
                  <a:lnTo>
                    <a:pt x="676119" y="1036519"/>
                  </a:lnTo>
                  <a:lnTo>
                    <a:pt x="634420" y="1015669"/>
                  </a:lnTo>
                  <a:lnTo>
                    <a:pt x="509323" y="1125874"/>
                  </a:lnTo>
                  <a:lnTo>
                    <a:pt x="494431" y="1218207"/>
                  </a:lnTo>
                  <a:lnTo>
                    <a:pt x="482517" y="1259906"/>
                  </a:lnTo>
                  <a:lnTo>
                    <a:pt x="381248" y="1358197"/>
                  </a:lnTo>
                  <a:lnTo>
                    <a:pt x="345506" y="1498186"/>
                  </a:lnTo>
                  <a:lnTo>
                    <a:pt x="288914" y="1530950"/>
                  </a:lnTo>
                  <a:lnTo>
                    <a:pt x="137011" y="1596477"/>
                  </a:lnTo>
                  <a:lnTo>
                    <a:pt x="142968" y="1706681"/>
                  </a:lnTo>
                  <a:lnTo>
                    <a:pt x="113183" y="1730509"/>
                  </a:lnTo>
                  <a:lnTo>
                    <a:pt x="0" y="1754338"/>
                  </a:lnTo>
                  <a:lnTo>
                    <a:pt x="71484" y="1801994"/>
                  </a:lnTo>
                  <a:lnTo>
                    <a:pt x="151903" y="1769230"/>
                  </a:lnTo>
                  <a:lnTo>
                    <a:pt x="205516" y="1727531"/>
                  </a:lnTo>
                  <a:lnTo>
                    <a:pt x="336570" y="1742423"/>
                  </a:lnTo>
                  <a:lnTo>
                    <a:pt x="434861" y="1685832"/>
                  </a:lnTo>
                  <a:lnTo>
                    <a:pt x="571872" y="1664982"/>
                  </a:lnTo>
                  <a:lnTo>
                    <a:pt x="711861" y="1647111"/>
                  </a:lnTo>
                  <a:lnTo>
                    <a:pt x="869722" y="1638176"/>
                  </a:lnTo>
                  <a:lnTo>
                    <a:pt x="1012690" y="1691789"/>
                  </a:lnTo>
                  <a:lnTo>
                    <a:pt x="1113959" y="1760295"/>
                  </a:lnTo>
                  <a:lnTo>
                    <a:pt x="1170551" y="1861564"/>
                  </a:lnTo>
                  <a:lnTo>
                    <a:pt x="1194379" y="1870499"/>
                  </a:lnTo>
                  <a:lnTo>
                    <a:pt x="1212250" y="1849650"/>
                  </a:lnTo>
                  <a:lnTo>
                    <a:pt x="1185443" y="1799015"/>
                  </a:lnTo>
                  <a:lnTo>
                    <a:pt x="1224164" y="1751359"/>
                  </a:lnTo>
                  <a:lnTo>
                    <a:pt x="1599455" y="1685832"/>
                  </a:lnTo>
                  <a:lnTo>
                    <a:pt x="1787100" y="1804972"/>
                  </a:lnTo>
                  <a:lnTo>
                    <a:pt x="2320252" y="1682853"/>
                  </a:lnTo>
                  <a:lnTo>
                    <a:pt x="2552575" y="1936026"/>
                  </a:lnTo>
                  <a:lnTo>
                    <a:pt x="2579382" y="1787101"/>
                  </a:lnTo>
                  <a:lnTo>
                    <a:pt x="2484070" y="1542864"/>
                  </a:lnTo>
                  <a:lnTo>
                    <a:pt x="2993394" y="1551799"/>
                  </a:lnTo>
                  <a:lnTo>
                    <a:pt x="3023179" y="1492229"/>
                  </a:lnTo>
                  <a:lnTo>
                    <a:pt x="2942759" y="1408831"/>
                  </a:lnTo>
                  <a:lnTo>
                    <a:pt x="3035093" y="1265863"/>
                  </a:lnTo>
                  <a:lnTo>
                    <a:pt x="3172104" y="1319476"/>
                  </a:lnTo>
                  <a:lnTo>
                    <a:pt x="3237631" y="1161616"/>
                  </a:lnTo>
                  <a:lnTo>
                    <a:pt x="3440169" y="1289691"/>
                  </a:lnTo>
                  <a:close/>
                </a:path>
              </a:pathLst>
            </a:custGeom>
            <a:solidFill>
              <a:srgbClr val="003087">
                <a:alpha val="10196"/>
              </a:srgbClr>
            </a:solidFill>
            <a:ln>
              <a:noFill/>
            </a:ln>
            <a:effectLst/>
          </p:spPr>
          <p:style>
            <a:lnRef idx="2">
              <a:schemeClr val="accent5">
                <a:shade val="50000"/>
              </a:schemeClr>
            </a:lnRef>
            <a:fillRef idx="1">
              <a:schemeClr val="accent5"/>
            </a:fillRef>
            <a:effectRef idx="0">
              <a:schemeClr val="accent5"/>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7" name="Freeform 30">
              <a:extLst>
                <a:ext uri="{FF2B5EF4-FFF2-40B4-BE49-F238E27FC236}">
                  <a16:creationId xmlns:a16="http://schemas.microsoft.com/office/drawing/2014/main" id="{989776EF-BC3B-F81C-81CB-D925E5055032}"/>
                </a:ext>
              </a:extLst>
            </p:cNvPr>
            <p:cNvSpPr/>
            <p:nvPr/>
          </p:nvSpPr>
          <p:spPr>
            <a:xfrm>
              <a:off x="2996697" y="36214"/>
              <a:ext cx="2222573" cy="1675519"/>
            </a:xfrm>
            <a:custGeom>
              <a:avLst/>
              <a:gdLst>
                <a:gd name="connsiteX0" fmla="*/ 92497 w 2222573"/>
                <a:gd name="connsiteY0" fmla="*/ 499484 h 1675519"/>
                <a:gd name="connsiteX1" fmla="*/ 406987 w 2222573"/>
                <a:gd name="connsiteY1" fmla="*/ 488913 h 1675519"/>
                <a:gd name="connsiteX2" fmla="*/ 317133 w 2222573"/>
                <a:gd name="connsiteY2" fmla="*/ 835117 h 1675519"/>
                <a:gd name="connsiteX3" fmla="*/ 348846 w 2222573"/>
                <a:gd name="connsiteY3" fmla="*/ 856259 h 1675519"/>
                <a:gd name="connsiteX4" fmla="*/ 441343 w 2222573"/>
                <a:gd name="connsiteY4" fmla="*/ 769047 h 1675519"/>
                <a:gd name="connsiteX5" fmla="*/ 478342 w 2222573"/>
                <a:gd name="connsiteY5" fmla="*/ 840402 h 1675519"/>
                <a:gd name="connsiteX6" fmla="*/ 557625 w 2222573"/>
                <a:gd name="connsiteY6" fmla="*/ 1199820 h 1675519"/>
                <a:gd name="connsiteX7" fmla="*/ 473057 w 2222573"/>
                <a:gd name="connsiteY7" fmla="*/ 1276460 h 1675519"/>
                <a:gd name="connsiteX8" fmla="*/ 660694 w 2222573"/>
                <a:gd name="connsiteY8" fmla="*/ 1376885 h 1675519"/>
                <a:gd name="connsiteX9" fmla="*/ 1006897 w 2222573"/>
                <a:gd name="connsiteY9" fmla="*/ 1300245 h 1675519"/>
                <a:gd name="connsiteX10" fmla="*/ 1263246 w 2222573"/>
                <a:gd name="connsiteY10" fmla="*/ 1413884 h 1675519"/>
                <a:gd name="connsiteX11" fmla="*/ 1178677 w 2222573"/>
                <a:gd name="connsiteY11" fmla="*/ 1641163 h 1675519"/>
                <a:gd name="connsiteX12" fmla="*/ 1220962 w 2222573"/>
                <a:gd name="connsiteY12" fmla="*/ 1675519 h 1675519"/>
                <a:gd name="connsiteX13" fmla="*/ 1604164 w 2222573"/>
                <a:gd name="connsiteY13" fmla="*/ 1501096 h 1675519"/>
                <a:gd name="connsiteX14" fmla="*/ 1826157 w 2222573"/>
                <a:gd name="connsiteY14" fmla="*/ 1622663 h 1675519"/>
                <a:gd name="connsiteX15" fmla="*/ 1873727 w 2222573"/>
                <a:gd name="connsiteY15" fmla="*/ 1604164 h 1675519"/>
                <a:gd name="connsiteX16" fmla="*/ 1947725 w 2222573"/>
                <a:gd name="connsiteY16" fmla="*/ 1622663 h 1675519"/>
                <a:gd name="connsiteX17" fmla="*/ 1966224 w 2222573"/>
                <a:gd name="connsiteY17" fmla="*/ 1588307 h 1675519"/>
                <a:gd name="connsiteX18" fmla="*/ 1963582 w 2222573"/>
                <a:gd name="connsiteY18" fmla="*/ 1530166 h 1675519"/>
                <a:gd name="connsiteX19" fmla="*/ 2095720 w 2222573"/>
                <a:gd name="connsiteY19" fmla="*/ 1398028 h 1675519"/>
                <a:gd name="connsiteX20" fmla="*/ 2201431 w 2222573"/>
                <a:gd name="connsiteY20" fmla="*/ 1342529 h 1675519"/>
                <a:gd name="connsiteX21" fmla="*/ 2222573 w 2222573"/>
                <a:gd name="connsiteY21" fmla="*/ 1305530 h 1675519"/>
                <a:gd name="connsiteX22" fmla="*/ 2219931 w 2222573"/>
                <a:gd name="connsiteY22" fmla="*/ 1276460 h 1675519"/>
                <a:gd name="connsiteX23" fmla="*/ 2151219 w 2222573"/>
                <a:gd name="connsiteY23" fmla="*/ 1197177 h 1675519"/>
                <a:gd name="connsiteX24" fmla="*/ 2108934 w 2222573"/>
                <a:gd name="connsiteY24" fmla="*/ 1168106 h 1675519"/>
                <a:gd name="connsiteX25" fmla="*/ 2011151 w 2222573"/>
                <a:gd name="connsiteY25" fmla="*/ 1160178 h 1675519"/>
                <a:gd name="connsiteX26" fmla="*/ 1937154 w 2222573"/>
                <a:gd name="connsiteY26" fmla="*/ 1236818 h 1675519"/>
                <a:gd name="connsiteX27" fmla="*/ 1884298 w 2222573"/>
                <a:gd name="connsiteY27" fmla="*/ 1191891 h 1675519"/>
                <a:gd name="connsiteX28" fmla="*/ 1807658 w 2222573"/>
                <a:gd name="connsiteY28" fmla="*/ 1178677 h 1675519"/>
                <a:gd name="connsiteX29" fmla="*/ 1886941 w 2222573"/>
                <a:gd name="connsiteY29" fmla="*/ 1102037 h 1675519"/>
                <a:gd name="connsiteX30" fmla="*/ 1926583 w 2222573"/>
                <a:gd name="connsiteY30" fmla="*/ 1133750 h 1675519"/>
                <a:gd name="connsiteX31" fmla="*/ 1950368 w 2222573"/>
                <a:gd name="connsiteY31" fmla="*/ 1125822 h 1675519"/>
                <a:gd name="connsiteX32" fmla="*/ 1926583 w 2222573"/>
                <a:gd name="connsiteY32" fmla="*/ 998969 h 1675519"/>
                <a:gd name="connsiteX33" fmla="*/ 1897512 w 2222573"/>
                <a:gd name="connsiteY33" fmla="*/ 922328 h 1675519"/>
                <a:gd name="connsiteX34" fmla="*/ 1860513 w 2222573"/>
                <a:gd name="connsiteY34" fmla="*/ 877401 h 1675519"/>
                <a:gd name="connsiteX35" fmla="*/ 1834086 w 2222573"/>
                <a:gd name="connsiteY35" fmla="*/ 724120 h 1675519"/>
                <a:gd name="connsiteX36" fmla="*/ 1818229 w 2222573"/>
                <a:gd name="connsiteY36" fmla="*/ 702978 h 1675519"/>
                <a:gd name="connsiteX37" fmla="*/ 1781230 w 2222573"/>
                <a:gd name="connsiteY37" fmla="*/ 695050 h 1675519"/>
                <a:gd name="connsiteX38" fmla="*/ 1723089 w 2222573"/>
                <a:gd name="connsiteY38" fmla="*/ 702978 h 1675519"/>
                <a:gd name="connsiteX39" fmla="*/ 1606807 w 2222573"/>
                <a:gd name="connsiteY39" fmla="*/ 636909 h 1675519"/>
                <a:gd name="connsiteX40" fmla="*/ 1535452 w 2222573"/>
                <a:gd name="connsiteY40" fmla="*/ 644837 h 1675519"/>
                <a:gd name="connsiteX41" fmla="*/ 1316102 w 2222573"/>
                <a:gd name="connsiteY41" fmla="*/ 536483 h 1675519"/>
                <a:gd name="connsiteX42" fmla="*/ 1173392 w 2222573"/>
                <a:gd name="connsiteY42" fmla="*/ 541769 h 1675519"/>
                <a:gd name="connsiteX43" fmla="*/ 1075609 w 2222573"/>
                <a:gd name="connsiteY43" fmla="*/ 528555 h 1675519"/>
                <a:gd name="connsiteX44" fmla="*/ 980469 w 2222573"/>
                <a:gd name="connsiteY44" fmla="*/ 554983 h 1675519"/>
                <a:gd name="connsiteX45" fmla="*/ 935542 w 2222573"/>
                <a:gd name="connsiteY45" fmla="*/ 552340 h 1675519"/>
                <a:gd name="connsiteX46" fmla="*/ 840402 w 2222573"/>
                <a:gd name="connsiteY46" fmla="*/ 496841 h 1675519"/>
                <a:gd name="connsiteX47" fmla="*/ 800761 w 2222573"/>
                <a:gd name="connsiteY47" fmla="*/ 499484 h 1675519"/>
                <a:gd name="connsiteX48" fmla="*/ 729406 w 2222573"/>
                <a:gd name="connsiteY48" fmla="*/ 549697 h 1675519"/>
                <a:gd name="connsiteX49" fmla="*/ 681836 w 2222573"/>
                <a:gd name="connsiteY49" fmla="*/ 636909 h 1675519"/>
                <a:gd name="connsiteX50" fmla="*/ 655408 w 2222573"/>
                <a:gd name="connsiteY50" fmla="*/ 621052 h 1675519"/>
                <a:gd name="connsiteX51" fmla="*/ 671265 w 2222573"/>
                <a:gd name="connsiteY51" fmla="*/ 549697 h 1675519"/>
                <a:gd name="connsiteX52" fmla="*/ 737334 w 2222573"/>
                <a:gd name="connsiteY52" fmla="*/ 465128 h 1675519"/>
                <a:gd name="connsiteX53" fmla="*/ 700335 w 2222573"/>
                <a:gd name="connsiteY53" fmla="*/ 436058 h 1675519"/>
                <a:gd name="connsiteX54" fmla="*/ 628980 w 2222573"/>
                <a:gd name="connsiteY54" fmla="*/ 417558 h 1675519"/>
                <a:gd name="connsiteX55" fmla="*/ 520627 w 2222573"/>
                <a:gd name="connsiteY55" fmla="*/ 372631 h 1675519"/>
                <a:gd name="connsiteX56" fmla="*/ 393773 w 2222573"/>
                <a:gd name="connsiteY56" fmla="*/ 258992 h 1675519"/>
                <a:gd name="connsiteX57" fmla="*/ 317133 w 2222573"/>
                <a:gd name="connsiteY57" fmla="*/ 195565 h 1675519"/>
                <a:gd name="connsiteX58" fmla="*/ 224636 w 2222573"/>
                <a:gd name="connsiteY58" fmla="*/ 81926 h 1675519"/>
                <a:gd name="connsiteX59" fmla="*/ 169138 w 2222573"/>
                <a:gd name="connsiteY59" fmla="*/ 34356 h 1675519"/>
                <a:gd name="connsiteX60" fmla="*/ 116282 w 2222573"/>
                <a:gd name="connsiteY60" fmla="*/ 0 h 1675519"/>
                <a:gd name="connsiteX61" fmla="*/ 5286 w 2222573"/>
                <a:gd name="connsiteY61" fmla="*/ 52855 h 1675519"/>
                <a:gd name="connsiteX62" fmla="*/ 0 w 2222573"/>
                <a:gd name="connsiteY62" fmla="*/ 229921 h 1675519"/>
                <a:gd name="connsiteX63" fmla="*/ 42284 w 2222573"/>
                <a:gd name="connsiteY63" fmla="*/ 330347 h 1675519"/>
                <a:gd name="connsiteX64" fmla="*/ 34356 w 2222573"/>
                <a:gd name="connsiteY64" fmla="*/ 383202 h 1675519"/>
                <a:gd name="connsiteX65" fmla="*/ 92497 w 2222573"/>
                <a:gd name="connsiteY65" fmla="*/ 499484 h 1675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2222573" h="1675519">
                  <a:moveTo>
                    <a:pt x="92497" y="499484"/>
                  </a:moveTo>
                  <a:lnTo>
                    <a:pt x="406987" y="488913"/>
                  </a:lnTo>
                  <a:lnTo>
                    <a:pt x="317133" y="835117"/>
                  </a:lnTo>
                  <a:lnTo>
                    <a:pt x="348846" y="856259"/>
                  </a:lnTo>
                  <a:lnTo>
                    <a:pt x="441343" y="769047"/>
                  </a:lnTo>
                  <a:lnTo>
                    <a:pt x="478342" y="840402"/>
                  </a:lnTo>
                  <a:lnTo>
                    <a:pt x="557625" y="1199820"/>
                  </a:lnTo>
                  <a:lnTo>
                    <a:pt x="473057" y="1276460"/>
                  </a:lnTo>
                  <a:lnTo>
                    <a:pt x="660694" y="1376885"/>
                  </a:lnTo>
                  <a:lnTo>
                    <a:pt x="1006897" y="1300245"/>
                  </a:lnTo>
                  <a:lnTo>
                    <a:pt x="1263246" y="1413884"/>
                  </a:lnTo>
                  <a:lnTo>
                    <a:pt x="1178677" y="1641163"/>
                  </a:lnTo>
                  <a:lnTo>
                    <a:pt x="1220962" y="1675519"/>
                  </a:lnTo>
                  <a:lnTo>
                    <a:pt x="1604164" y="1501096"/>
                  </a:lnTo>
                  <a:lnTo>
                    <a:pt x="1826157" y="1622663"/>
                  </a:lnTo>
                  <a:lnTo>
                    <a:pt x="1873727" y="1604164"/>
                  </a:lnTo>
                  <a:lnTo>
                    <a:pt x="1947725" y="1622663"/>
                  </a:lnTo>
                  <a:lnTo>
                    <a:pt x="1966224" y="1588307"/>
                  </a:lnTo>
                  <a:lnTo>
                    <a:pt x="1963582" y="1530166"/>
                  </a:lnTo>
                  <a:lnTo>
                    <a:pt x="2095720" y="1398028"/>
                  </a:lnTo>
                  <a:lnTo>
                    <a:pt x="2201431" y="1342529"/>
                  </a:lnTo>
                  <a:lnTo>
                    <a:pt x="2222573" y="1305530"/>
                  </a:lnTo>
                  <a:lnTo>
                    <a:pt x="2219931" y="1276460"/>
                  </a:lnTo>
                  <a:lnTo>
                    <a:pt x="2151219" y="1197177"/>
                  </a:lnTo>
                  <a:lnTo>
                    <a:pt x="2108934" y="1168106"/>
                  </a:lnTo>
                  <a:lnTo>
                    <a:pt x="2011151" y="1160178"/>
                  </a:lnTo>
                  <a:lnTo>
                    <a:pt x="1937154" y="1236818"/>
                  </a:lnTo>
                  <a:lnTo>
                    <a:pt x="1884298" y="1191891"/>
                  </a:lnTo>
                  <a:lnTo>
                    <a:pt x="1807658" y="1178677"/>
                  </a:lnTo>
                  <a:lnTo>
                    <a:pt x="1886941" y="1102037"/>
                  </a:lnTo>
                  <a:lnTo>
                    <a:pt x="1926583" y="1133750"/>
                  </a:lnTo>
                  <a:lnTo>
                    <a:pt x="1950368" y="1125822"/>
                  </a:lnTo>
                  <a:lnTo>
                    <a:pt x="1926583" y="998969"/>
                  </a:lnTo>
                  <a:lnTo>
                    <a:pt x="1897512" y="922328"/>
                  </a:lnTo>
                  <a:lnTo>
                    <a:pt x="1860513" y="877401"/>
                  </a:lnTo>
                  <a:lnTo>
                    <a:pt x="1834086" y="724120"/>
                  </a:lnTo>
                  <a:lnTo>
                    <a:pt x="1818229" y="702978"/>
                  </a:lnTo>
                  <a:lnTo>
                    <a:pt x="1781230" y="695050"/>
                  </a:lnTo>
                  <a:lnTo>
                    <a:pt x="1723089" y="702978"/>
                  </a:lnTo>
                  <a:lnTo>
                    <a:pt x="1606807" y="636909"/>
                  </a:lnTo>
                  <a:lnTo>
                    <a:pt x="1535452" y="644837"/>
                  </a:lnTo>
                  <a:lnTo>
                    <a:pt x="1316102" y="536483"/>
                  </a:lnTo>
                  <a:lnTo>
                    <a:pt x="1173392" y="541769"/>
                  </a:lnTo>
                  <a:lnTo>
                    <a:pt x="1075609" y="528555"/>
                  </a:lnTo>
                  <a:lnTo>
                    <a:pt x="980469" y="554983"/>
                  </a:lnTo>
                  <a:lnTo>
                    <a:pt x="935542" y="552340"/>
                  </a:lnTo>
                  <a:lnTo>
                    <a:pt x="840402" y="496841"/>
                  </a:lnTo>
                  <a:lnTo>
                    <a:pt x="800761" y="499484"/>
                  </a:lnTo>
                  <a:lnTo>
                    <a:pt x="729406" y="549697"/>
                  </a:lnTo>
                  <a:lnTo>
                    <a:pt x="681836" y="636909"/>
                  </a:lnTo>
                  <a:lnTo>
                    <a:pt x="655408" y="621052"/>
                  </a:lnTo>
                  <a:lnTo>
                    <a:pt x="671265" y="549697"/>
                  </a:lnTo>
                  <a:lnTo>
                    <a:pt x="737334" y="465128"/>
                  </a:lnTo>
                  <a:lnTo>
                    <a:pt x="700335" y="436058"/>
                  </a:lnTo>
                  <a:lnTo>
                    <a:pt x="628980" y="417558"/>
                  </a:lnTo>
                  <a:lnTo>
                    <a:pt x="520627" y="372631"/>
                  </a:lnTo>
                  <a:lnTo>
                    <a:pt x="393773" y="258992"/>
                  </a:lnTo>
                  <a:lnTo>
                    <a:pt x="317133" y="195565"/>
                  </a:lnTo>
                  <a:lnTo>
                    <a:pt x="224636" y="81926"/>
                  </a:lnTo>
                  <a:lnTo>
                    <a:pt x="169138" y="34356"/>
                  </a:lnTo>
                  <a:lnTo>
                    <a:pt x="116282" y="0"/>
                  </a:lnTo>
                  <a:lnTo>
                    <a:pt x="5286" y="52855"/>
                  </a:lnTo>
                  <a:lnTo>
                    <a:pt x="0" y="229921"/>
                  </a:lnTo>
                  <a:lnTo>
                    <a:pt x="42284" y="330347"/>
                  </a:lnTo>
                  <a:lnTo>
                    <a:pt x="34356" y="383202"/>
                  </a:lnTo>
                  <a:lnTo>
                    <a:pt x="92497" y="499484"/>
                  </a:lnTo>
                  <a:close/>
                </a:path>
              </a:pathLst>
            </a:custGeom>
            <a:solidFill>
              <a:srgbClr val="005EB8">
                <a:alpha val="10196"/>
              </a:srgbClr>
            </a:solidFill>
            <a:ln>
              <a:noFill/>
            </a:ln>
            <a:effectLst/>
          </p:spPr>
          <p:style>
            <a:lnRef idx="2">
              <a:schemeClr val="accent6">
                <a:shade val="50000"/>
              </a:schemeClr>
            </a:lnRef>
            <a:fillRef idx="1">
              <a:schemeClr val="accent6"/>
            </a:fillRef>
            <a:effectRef idx="0">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sp>
          <p:nvSpPr>
            <p:cNvPr id="18" name="Freeform 31">
              <a:extLst>
                <a:ext uri="{FF2B5EF4-FFF2-40B4-BE49-F238E27FC236}">
                  <a16:creationId xmlns:a16="http://schemas.microsoft.com/office/drawing/2014/main" id="{30886E46-673F-4E8F-FFC7-C86E313B1904}"/>
                </a:ext>
              </a:extLst>
            </p:cNvPr>
            <p:cNvSpPr/>
            <p:nvPr/>
          </p:nvSpPr>
          <p:spPr>
            <a:xfrm>
              <a:off x="1199584" y="1222218"/>
              <a:ext cx="3546603" cy="1958296"/>
            </a:xfrm>
            <a:custGeom>
              <a:avLst/>
              <a:gdLst>
                <a:gd name="connsiteX0" fmla="*/ 2064006 w 3546603"/>
                <a:gd name="connsiteY0" fmla="*/ 0 h 1958296"/>
                <a:gd name="connsiteX1" fmla="*/ 1990009 w 3546603"/>
                <a:gd name="connsiteY1" fmla="*/ 145352 h 1958296"/>
                <a:gd name="connsiteX2" fmla="*/ 1857870 w 3546603"/>
                <a:gd name="connsiteY2" fmla="*/ 95140 h 1958296"/>
                <a:gd name="connsiteX3" fmla="*/ 1797086 w 3546603"/>
                <a:gd name="connsiteY3" fmla="*/ 184994 h 1958296"/>
                <a:gd name="connsiteX4" fmla="*/ 1879012 w 3546603"/>
                <a:gd name="connsiteY4" fmla="*/ 269563 h 1958296"/>
                <a:gd name="connsiteX5" fmla="*/ 1815586 w 3546603"/>
                <a:gd name="connsiteY5" fmla="*/ 380559 h 1958296"/>
                <a:gd name="connsiteX6" fmla="*/ 1345172 w 3546603"/>
                <a:gd name="connsiteY6" fmla="*/ 369988 h 1958296"/>
                <a:gd name="connsiteX7" fmla="*/ 1429741 w 3546603"/>
                <a:gd name="connsiteY7" fmla="*/ 576124 h 1958296"/>
                <a:gd name="connsiteX8" fmla="*/ 1371600 w 3546603"/>
                <a:gd name="connsiteY8" fmla="*/ 803403 h 1958296"/>
                <a:gd name="connsiteX9" fmla="*/ 1107322 w 3546603"/>
                <a:gd name="connsiteY9" fmla="*/ 496841 h 1958296"/>
                <a:gd name="connsiteX10" fmla="*/ 560268 w 3546603"/>
                <a:gd name="connsiteY10" fmla="*/ 631623 h 1958296"/>
                <a:gd name="connsiteX11" fmla="*/ 391130 w 3546603"/>
                <a:gd name="connsiteY11" fmla="*/ 494198 h 1958296"/>
                <a:gd name="connsiteX12" fmla="*/ 50212 w 3546603"/>
                <a:gd name="connsiteY12" fmla="*/ 554982 h 1958296"/>
                <a:gd name="connsiteX13" fmla="*/ 29070 w 3546603"/>
                <a:gd name="connsiteY13" fmla="*/ 578767 h 1958296"/>
                <a:gd name="connsiteX14" fmla="*/ 52855 w 3546603"/>
                <a:gd name="connsiteY14" fmla="*/ 647479 h 1958296"/>
                <a:gd name="connsiteX15" fmla="*/ 0 w 3546603"/>
                <a:gd name="connsiteY15" fmla="*/ 687121 h 1958296"/>
                <a:gd name="connsiteX16" fmla="*/ 71354 w 3546603"/>
                <a:gd name="connsiteY16" fmla="*/ 692407 h 1958296"/>
                <a:gd name="connsiteX17" fmla="*/ 134781 w 3546603"/>
                <a:gd name="connsiteY17" fmla="*/ 779618 h 1958296"/>
                <a:gd name="connsiteX18" fmla="*/ 187637 w 3546603"/>
                <a:gd name="connsiteY18" fmla="*/ 819260 h 1958296"/>
                <a:gd name="connsiteX19" fmla="*/ 280134 w 3546603"/>
                <a:gd name="connsiteY19" fmla="*/ 848330 h 1958296"/>
                <a:gd name="connsiteX20" fmla="*/ 354131 w 3546603"/>
                <a:gd name="connsiteY20" fmla="*/ 880044 h 1958296"/>
                <a:gd name="connsiteX21" fmla="*/ 721477 w 3546603"/>
                <a:gd name="connsiteY21" fmla="*/ 1070323 h 1958296"/>
                <a:gd name="connsiteX22" fmla="*/ 795475 w 3546603"/>
                <a:gd name="connsiteY22" fmla="*/ 1091466 h 1958296"/>
                <a:gd name="connsiteX23" fmla="*/ 866830 w 3546603"/>
                <a:gd name="connsiteY23" fmla="*/ 1141678 h 1958296"/>
                <a:gd name="connsiteX24" fmla="*/ 954041 w 3546603"/>
                <a:gd name="connsiteY24" fmla="*/ 1236818 h 1958296"/>
                <a:gd name="connsiteX25" fmla="*/ 1012182 w 3546603"/>
                <a:gd name="connsiteY25" fmla="*/ 1324030 h 1958296"/>
                <a:gd name="connsiteX26" fmla="*/ 1062395 w 3546603"/>
                <a:gd name="connsiteY26" fmla="*/ 1361029 h 1958296"/>
                <a:gd name="connsiteX27" fmla="*/ 1215676 w 3546603"/>
                <a:gd name="connsiteY27" fmla="*/ 1442955 h 1958296"/>
                <a:gd name="connsiteX28" fmla="*/ 1305530 w 3546603"/>
                <a:gd name="connsiteY28" fmla="*/ 1501096 h 1958296"/>
                <a:gd name="connsiteX29" fmla="*/ 1387456 w 3546603"/>
                <a:gd name="connsiteY29" fmla="*/ 1572451 h 1958296"/>
                <a:gd name="connsiteX30" fmla="*/ 1498453 w 3546603"/>
                <a:gd name="connsiteY30" fmla="*/ 1691375 h 1958296"/>
                <a:gd name="connsiteX31" fmla="*/ 1556594 w 3546603"/>
                <a:gd name="connsiteY31" fmla="*/ 1775944 h 1958296"/>
                <a:gd name="connsiteX32" fmla="*/ 1664948 w 3546603"/>
                <a:gd name="connsiteY32" fmla="*/ 1958296 h 1958296"/>
                <a:gd name="connsiteX33" fmla="*/ 1778587 w 3546603"/>
                <a:gd name="connsiteY33" fmla="*/ 1950367 h 1958296"/>
                <a:gd name="connsiteX34" fmla="*/ 1849942 w 3546603"/>
                <a:gd name="connsiteY34" fmla="*/ 1937153 h 1958296"/>
                <a:gd name="connsiteX35" fmla="*/ 1968867 w 3546603"/>
                <a:gd name="connsiteY35" fmla="*/ 1894869 h 1958296"/>
                <a:gd name="connsiteX36" fmla="*/ 2040221 w 3546603"/>
                <a:gd name="connsiteY36" fmla="*/ 1884298 h 1958296"/>
                <a:gd name="connsiteX37" fmla="*/ 2198788 w 3546603"/>
                <a:gd name="connsiteY37" fmla="*/ 1873727 h 1958296"/>
                <a:gd name="connsiteX38" fmla="*/ 2373211 w 3546603"/>
                <a:gd name="connsiteY38" fmla="*/ 1783872 h 1958296"/>
                <a:gd name="connsiteX39" fmla="*/ 2492136 w 3546603"/>
                <a:gd name="connsiteY39" fmla="*/ 1733660 h 1958296"/>
                <a:gd name="connsiteX40" fmla="*/ 2584633 w 3546603"/>
                <a:gd name="connsiteY40" fmla="*/ 1717803 h 1958296"/>
                <a:gd name="connsiteX41" fmla="*/ 2640131 w 3546603"/>
                <a:gd name="connsiteY41" fmla="*/ 1649091 h 1958296"/>
                <a:gd name="connsiteX42" fmla="*/ 2803983 w 3546603"/>
                <a:gd name="connsiteY42" fmla="*/ 1622663 h 1958296"/>
                <a:gd name="connsiteX43" fmla="*/ 2909694 w 3546603"/>
                <a:gd name="connsiteY43" fmla="*/ 1514309 h 1958296"/>
                <a:gd name="connsiteX44" fmla="*/ 2965193 w 3546603"/>
                <a:gd name="connsiteY44" fmla="*/ 1435026 h 1958296"/>
                <a:gd name="connsiteX45" fmla="*/ 2928194 w 3546603"/>
                <a:gd name="connsiteY45" fmla="*/ 1361029 h 1958296"/>
                <a:gd name="connsiteX46" fmla="*/ 2991620 w 3546603"/>
                <a:gd name="connsiteY46" fmla="*/ 1284388 h 1958296"/>
                <a:gd name="connsiteX47" fmla="*/ 2986335 w 3546603"/>
                <a:gd name="connsiteY47" fmla="*/ 1250032 h 1958296"/>
                <a:gd name="connsiteX48" fmla="*/ 2957264 w 3546603"/>
                <a:gd name="connsiteY48" fmla="*/ 1205105 h 1958296"/>
                <a:gd name="connsiteX49" fmla="*/ 2957264 w 3546603"/>
                <a:gd name="connsiteY49" fmla="*/ 1115251 h 1958296"/>
                <a:gd name="connsiteX50" fmla="*/ 2988978 w 3546603"/>
                <a:gd name="connsiteY50" fmla="*/ 1054467 h 1958296"/>
                <a:gd name="connsiteX51" fmla="*/ 3018048 w 3546603"/>
                <a:gd name="connsiteY51" fmla="*/ 959327 h 1958296"/>
                <a:gd name="connsiteX52" fmla="*/ 3015405 w 3546603"/>
                <a:gd name="connsiteY52" fmla="*/ 882686 h 1958296"/>
                <a:gd name="connsiteX53" fmla="*/ 3073546 w 3546603"/>
                <a:gd name="connsiteY53" fmla="*/ 774333 h 1958296"/>
                <a:gd name="connsiteX54" fmla="*/ 3118474 w 3546603"/>
                <a:gd name="connsiteY54" fmla="*/ 702978 h 1958296"/>
                <a:gd name="connsiteX55" fmla="*/ 3213613 w 3546603"/>
                <a:gd name="connsiteY55" fmla="*/ 589338 h 1958296"/>
                <a:gd name="connsiteX56" fmla="*/ 3353680 w 3546603"/>
                <a:gd name="connsiteY56" fmla="*/ 504770 h 1958296"/>
                <a:gd name="connsiteX57" fmla="*/ 3546603 w 3546603"/>
                <a:gd name="connsiteY57" fmla="*/ 430772 h 1958296"/>
                <a:gd name="connsiteX58" fmla="*/ 3398608 w 3546603"/>
                <a:gd name="connsiteY58" fmla="*/ 356774 h 1958296"/>
                <a:gd name="connsiteX59" fmla="*/ 3012763 w 3546603"/>
                <a:gd name="connsiteY59" fmla="*/ 531197 h 1958296"/>
                <a:gd name="connsiteX60" fmla="*/ 2925551 w 3546603"/>
                <a:gd name="connsiteY60" fmla="*/ 457200 h 1958296"/>
                <a:gd name="connsiteX61" fmla="*/ 3012763 w 3546603"/>
                <a:gd name="connsiteY61" fmla="*/ 243135 h 1958296"/>
                <a:gd name="connsiteX62" fmla="*/ 2798698 w 3546603"/>
                <a:gd name="connsiteY62" fmla="*/ 153281 h 1958296"/>
                <a:gd name="connsiteX63" fmla="*/ 2439280 w 3546603"/>
                <a:gd name="connsiteY63" fmla="*/ 235207 h 1958296"/>
                <a:gd name="connsiteX64" fmla="*/ 2064006 w 3546603"/>
                <a:gd name="connsiteY64" fmla="*/ 0 h 1958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546603" h="1958296">
                  <a:moveTo>
                    <a:pt x="2064006" y="0"/>
                  </a:moveTo>
                  <a:lnTo>
                    <a:pt x="1990009" y="145352"/>
                  </a:lnTo>
                  <a:lnTo>
                    <a:pt x="1857870" y="95140"/>
                  </a:lnTo>
                  <a:lnTo>
                    <a:pt x="1797086" y="184994"/>
                  </a:lnTo>
                  <a:lnTo>
                    <a:pt x="1879012" y="269563"/>
                  </a:lnTo>
                  <a:lnTo>
                    <a:pt x="1815586" y="380559"/>
                  </a:lnTo>
                  <a:lnTo>
                    <a:pt x="1345172" y="369988"/>
                  </a:lnTo>
                  <a:lnTo>
                    <a:pt x="1429741" y="576124"/>
                  </a:lnTo>
                  <a:lnTo>
                    <a:pt x="1371600" y="803403"/>
                  </a:lnTo>
                  <a:lnTo>
                    <a:pt x="1107322" y="496841"/>
                  </a:lnTo>
                  <a:lnTo>
                    <a:pt x="560268" y="631623"/>
                  </a:lnTo>
                  <a:lnTo>
                    <a:pt x="391130" y="494198"/>
                  </a:lnTo>
                  <a:lnTo>
                    <a:pt x="50212" y="554982"/>
                  </a:lnTo>
                  <a:lnTo>
                    <a:pt x="29070" y="578767"/>
                  </a:lnTo>
                  <a:lnTo>
                    <a:pt x="52855" y="647479"/>
                  </a:lnTo>
                  <a:lnTo>
                    <a:pt x="0" y="687121"/>
                  </a:lnTo>
                  <a:lnTo>
                    <a:pt x="71354" y="692407"/>
                  </a:lnTo>
                  <a:lnTo>
                    <a:pt x="134781" y="779618"/>
                  </a:lnTo>
                  <a:lnTo>
                    <a:pt x="187637" y="819260"/>
                  </a:lnTo>
                  <a:lnTo>
                    <a:pt x="280134" y="848330"/>
                  </a:lnTo>
                  <a:lnTo>
                    <a:pt x="354131" y="880044"/>
                  </a:lnTo>
                  <a:lnTo>
                    <a:pt x="721477" y="1070323"/>
                  </a:lnTo>
                  <a:lnTo>
                    <a:pt x="795475" y="1091466"/>
                  </a:lnTo>
                  <a:lnTo>
                    <a:pt x="866830" y="1141678"/>
                  </a:lnTo>
                  <a:lnTo>
                    <a:pt x="954041" y="1236818"/>
                  </a:lnTo>
                  <a:lnTo>
                    <a:pt x="1012182" y="1324030"/>
                  </a:lnTo>
                  <a:lnTo>
                    <a:pt x="1062395" y="1361029"/>
                  </a:lnTo>
                  <a:lnTo>
                    <a:pt x="1215676" y="1442955"/>
                  </a:lnTo>
                  <a:lnTo>
                    <a:pt x="1305530" y="1501096"/>
                  </a:lnTo>
                  <a:lnTo>
                    <a:pt x="1387456" y="1572451"/>
                  </a:lnTo>
                  <a:lnTo>
                    <a:pt x="1498453" y="1691375"/>
                  </a:lnTo>
                  <a:lnTo>
                    <a:pt x="1556594" y="1775944"/>
                  </a:lnTo>
                  <a:lnTo>
                    <a:pt x="1664948" y="1958296"/>
                  </a:lnTo>
                  <a:lnTo>
                    <a:pt x="1778587" y="1950367"/>
                  </a:lnTo>
                  <a:lnTo>
                    <a:pt x="1849942" y="1937153"/>
                  </a:lnTo>
                  <a:lnTo>
                    <a:pt x="1968867" y="1894869"/>
                  </a:lnTo>
                  <a:lnTo>
                    <a:pt x="2040221" y="1884298"/>
                  </a:lnTo>
                  <a:lnTo>
                    <a:pt x="2198788" y="1873727"/>
                  </a:lnTo>
                  <a:lnTo>
                    <a:pt x="2373211" y="1783872"/>
                  </a:lnTo>
                  <a:lnTo>
                    <a:pt x="2492136" y="1733660"/>
                  </a:lnTo>
                  <a:lnTo>
                    <a:pt x="2584633" y="1717803"/>
                  </a:lnTo>
                  <a:lnTo>
                    <a:pt x="2640131" y="1649091"/>
                  </a:lnTo>
                  <a:lnTo>
                    <a:pt x="2803983" y="1622663"/>
                  </a:lnTo>
                  <a:lnTo>
                    <a:pt x="2909694" y="1514309"/>
                  </a:lnTo>
                  <a:lnTo>
                    <a:pt x="2965193" y="1435026"/>
                  </a:lnTo>
                  <a:lnTo>
                    <a:pt x="2928194" y="1361029"/>
                  </a:lnTo>
                  <a:lnTo>
                    <a:pt x="2991620" y="1284388"/>
                  </a:lnTo>
                  <a:lnTo>
                    <a:pt x="2986335" y="1250032"/>
                  </a:lnTo>
                  <a:lnTo>
                    <a:pt x="2957264" y="1205105"/>
                  </a:lnTo>
                  <a:lnTo>
                    <a:pt x="2957264" y="1115251"/>
                  </a:lnTo>
                  <a:lnTo>
                    <a:pt x="2988978" y="1054467"/>
                  </a:lnTo>
                  <a:lnTo>
                    <a:pt x="3018048" y="959327"/>
                  </a:lnTo>
                  <a:lnTo>
                    <a:pt x="3015405" y="882686"/>
                  </a:lnTo>
                  <a:lnTo>
                    <a:pt x="3073546" y="774333"/>
                  </a:lnTo>
                  <a:lnTo>
                    <a:pt x="3118474" y="702978"/>
                  </a:lnTo>
                  <a:lnTo>
                    <a:pt x="3213613" y="589338"/>
                  </a:lnTo>
                  <a:lnTo>
                    <a:pt x="3353680" y="504770"/>
                  </a:lnTo>
                  <a:lnTo>
                    <a:pt x="3546603" y="430772"/>
                  </a:lnTo>
                  <a:lnTo>
                    <a:pt x="3398608" y="356774"/>
                  </a:lnTo>
                  <a:lnTo>
                    <a:pt x="3012763" y="531197"/>
                  </a:lnTo>
                  <a:lnTo>
                    <a:pt x="2925551" y="457200"/>
                  </a:lnTo>
                  <a:lnTo>
                    <a:pt x="3012763" y="243135"/>
                  </a:lnTo>
                  <a:lnTo>
                    <a:pt x="2798698" y="153281"/>
                  </a:lnTo>
                  <a:lnTo>
                    <a:pt x="2439280" y="235207"/>
                  </a:lnTo>
                  <a:lnTo>
                    <a:pt x="2064006" y="0"/>
                  </a:lnTo>
                  <a:close/>
                </a:path>
              </a:pathLst>
            </a:custGeom>
            <a:solidFill>
              <a:srgbClr val="005E54">
                <a:alpha val="10196"/>
              </a:srgbClr>
            </a:solidFill>
            <a:ln>
              <a:noFill/>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grpSp>
        <p:nvGrpSpPr>
          <p:cNvPr id="11" name="Group 10">
            <a:extLst>
              <a:ext uri="{FF2B5EF4-FFF2-40B4-BE49-F238E27FC236}">
                <a16:creationId xmlns:a16="http://schemas.microsoft.com/office/drawing/2014/main" id="{C1609A04-3ADC-87CE-A5D4-6D878C447B28}"/>
              </a:ext>
            </a:extLst>
          </p:cNvPr>
          <p:cNvGrpSpPr/>
          <p:nvPr/>
        </p:nvGrpSpPr>
        <p:grpSpPr>
          <a:xfrm>
            <a:off x="6668279" y="3291517"/>
            <a:ext cx="5219065" cy="3180080"/>
            <a:chOff x="0" y="0"/>
            <a:chExt cx="5219270" cy="3180514"/>
          </a:xfrm>
        </p:grpSpPr>
        <p:sp>
          <p:nvSpPr>
            <p:cNvPr id="12" name="Freeform 29">
              <a:extLst>
                <a:ext uri="{FF2B5EF4-FFF2-40B4-BE49-F238E27FC236}">
                  <a16:creationId xmlns:a16="http://schemas.microsoft.com/office/drawing/2014/main" id="{A017DF99-8AF5-F4A6-B6FF-9D1A5895CF2F}"/>
                </a:ext>
              </a:extLst>
            </p:cNvPr>
            <p:cNvSpPr/>
            <p:nvPr/>
          </p:nvSpPr>
          <p:spPr>
            <a:xfrm>
              <a:off x="0" y="0"/>
              <a:ext cx="3511653" cy="1936026"/>
            </a:xfrm>
            <a:custGeom>
              <a:avLst/>
              <a:gdLst>
                <a:gd name="connsiteX0" fmla="*/ 3440169 w 3511653"/>
                <a:gd name="connsiteY0" fmla="*/ 1289691 h 1936026"/>
                <a:gd name="connsiteX1" fmla="*/ 3511653 w 3511653"/>
                <a:gd name="connsiteY1" fmla="*/ 1218207 h 1936026"/>
                <a:gd name="connsiteX2" fmla="*/ 3425276 w 3511653"/>
                <a:gd name="connsiteY2" fmla="*/ 860787 h 1936026"/>
                <a:gd name="connsiteX3" fmla="*/ 3338900 w 3511653"/>
                <a:gd name="connsiteY3" fmla="*/ 935250 h 1936026"/>
                <a:gd name="connsiteX4" fmla="*/ 3267416 w 3511653"/>
                <a:gd name="connsiteY4" fmla="*/ 881637 h 1936026"/>
                <a:gd name="connsiteX5" fmla="*/ 3353792 w 3511653"/>
                <a:gd name="connsiteY5" fmla="*/ 565915 h 1936026"/>
                <a:gd name="connsiteX6" fmla="*/ 3091684 w 3511653"/>
                <a:gd name="connsiteY6" fmla="*/ 577829 h 1936026"/>
                <a:gd name="connsiteX7" fmla="*/ 3118491 w 3511653"/>
                <a:gd name="connsiteY7" fmla="*/ 640378 h 1936026"/>
                <a:gd name="connsiteX8" fmla="*/ 2987437 w 3511653"/>
                <a:gd name="connsiteY8" fmla="*/ 953121 h 1936026"/>
                <a:gd name="connsiteX9" fmla="*/ 3041050 w 3511653"/>
                <a:gd name="connsiteY9" fmla="*/ 589743 h 1936026"/>
                <a:gd name="connsiteX10" fmla="*/ 3005308 w 3511653"/>
                <a:gd name="connsiteY10" fmla="*/ 559958 h 1936026"/>
                <a:gd name="connsiteX11" fmla="*/ 2921910 w 3511653"/>
                <a:gd name="connsiteY11" fmla="*/ 271044 h 1936026"/>
                <a:gd name="connsiteX12" fmla="*/ 2948716 w 3511653"/>
                <a:gd name="connsiteY12" fmla="*/ 142968 h 1936026"/>
                <a:gd name="connsiteX13" fmla="*/ 2880211 w 3511653"/>
                <a:gd name="connsiteY13" fmla="*/ 35742 h 1936026"/>
                <a:gd name="connsiteX14" fmla="*/ 2811705 w 3511653"/>
                <a:gd name="connsiteY14" fmla="*/ 0 h 1936026"/>
                <a:gd name="connsiteX15" fmla="*/ 2713414 w 3511653"/>
                <a:gd name="connsiteY15" fmla="*/ 2979 h 1936026"/>
                <a:gd name="connsiteX16" fmla="*/ 2662780 w 3511653"/>
                <a:gd name="connsiteY16" fmla="*/ 20850 h 1936026"/>
                <a:gd name="connsiteX17" fmla="*/ 2594274 w 3511653"/>
                <a:gd name="connsiteY17" fmla="*/ 139990 h 1936026"/>
                <a:gd name="connsiteX18" fmla="*/ 2567468 w 3511653"/>
                <a:gd name="connsiteY18" fmla="*/ 181689 h 1936026"/>
                <a:gd name="connsiteX19" fmla="*/ 2442371 w 3511653"/>
                <a:gd name="connsiteY19" fmla="*/ 247216 h 1936026"/>
                <a:gd name="connsiteX20" fmla="*/ 2418543 w 3511653"/>
                <a:gd name="connsiteY20" fmla="*/ 279979 h 1936026"/>
                <a:gd name="connsiteX21" fmla="*/ 2388758 w 3511653"/>
                <a:gd name="connsiteY21" fmla="*/ 446775 h 1936026"/>
                <a:gd name="connsiteX22" fmla="*/ 2293446 w 3511653"/>
                <a:gd name="connsiteY22" fmla="*/ 500388 h 1936026"/>
                <a:gd name="connsiteX23" fmla="*/ 2138564 w 3511653"/>
                <a:gd name="connsiteY23" fmla="*/ 542087 h 1936026"/>
                <a:gd name="connsiteX24" fmla="*/ 2055166 w 3511653"/>
                <a:gd name="connsiteY24" fmla="*/ 574851 h 1936026"/>
                <a:gd name="connsiteX25" fmla="*/ 1992617 w 3511653"/>
                <a:gd name="connsiteY25" fmla="*/ 610593 h 1936026"/>
                <a:gd name="connsiteX26" fmla="*/ 1751358 w 3511653"/>
                <a:gd name="connsiteY26" fmla="*/ 699948 h 1936026"/>
                <a:gd name="connsiteX27" fmla="*/ 1760294 w 3511653"/>
                <a:gd name="connsiteY27" fmla="*/ 717819 h 1936026"/>
                <a:gd name="connsiteX28" fmla="*/ 1879434 w 3511653"/>
                <a:gd name="connsiteY28" fmla="*/ 688034 h 1936026"/>
                <a:gd name="connsiteX29" fmla="*/ 1921133 w 3511653"/>
                <a:gd name="connsiteY29" fmla="*/ 729733 h 1936026"/>
                <a:gd name="connsiteX30" fmla="*/ 1995596 w 3511653"/>
                <a:gd name="connsiteY30" fmla="*/ 747604 h 1936026"/>
                <a:gd name="connsiteX31" fmla="*/ 1974746 w 3511653"/>
                <a:gd name="connsiteY31" fmla="*/ 816109 h 1936026"/>
                <a:gd name="connsiteX32" fmla="*/ 2001553 w 3511653"/>
                <a:gd name="connsiteY32" fmla="*/ 836959 h 1936026"/>
                <a:gd name="connsiteX33" fmla="*/ 2070058 w 3511653"/>
                <a:gd name="connsiteY33" fmla="*/ 860787 h 1936026"/>
                <a:gd name="connsiteX34" fmla="*/ 1885391 w 3511653"/>
                <a:gd name="connsiteY34" fmla="*/ 881637 h 1936026"/>
                <a:gd name="connsiteX35" fmla="*/ 1879434 w 3511653"/>
                <a:gd name="connsiteY35" fmla="*/ 789303 h 1936026"/>
                <a:gd name="connsiteX36" fmla="*/ 1796036 w 3511653"/>
                <a:gd name="connsiteY36" fmla="*/ 750582 h 1936026"/>
                <a:gd name="connsiteX37" fmla="*/ 1745401 w 3511653"/>
                <a:gd name="connsiteY37" fmla="*/ 836959 h 1936026"/>
                <a:gd name="connsiteX38" fmla="*/ 1745401 w 3511653"/>
                <a:gd name="connsiteY38" fmla="*/ 902486 h 1936026"/>
                <a:gd name="connsiteX39" fmla="*/ 1664982 w 3511653"/>
                <a:gd name="connsiteY39" fmla="*/ 869723 h 1936026"/>
                <a:gd name="connsiteX40" fmla="*/ 1703702 w 3511653"/>
                <a:gd name="connsiteY40" fmla="*/ 783346 h 1936026"/>
                <a:gd name="connsiteX41" fmla="*/ 1709659 w 3511653"/>
                <a:gd name="connsiteY41" fmla="*/ 717819 h 1936026"/>
                <a:gd name="connsiteX42" fmla="*/ 1569670 w 3511653"/>
                <a:gd name="connsiteY42" fmla="*/ 691012 h 1936026"/>
                <a:gd name="connsiteX43" fmla="*/ 1533928 w 3511653"/>
                <a:gd name="connsiteY43" fmla="*/ 735690 h 1936026"/>
                <a:gd name="connsiteX44" fmla="*/ 1441594 w 3511653"/>
                <a:gd name="connsiteY44" fmla="*/ 774410 h 1936026"/>
                <a:gd name="connsiteX45" fmla="*/ 1361175 w 3511653"/>
                <a:gd name="connsiteY45" fmla="*/ 842916 h 1936026"/>
                <a:gd name="connsiteX46" fmla="*/ 1268841 w 3511653"/>
                <a:gd name="connsiteY46" fmla="*/ 887594 h 1936026"/>
                <a:gd name="connsiteX47" fmla="*/ 1206293 w 3511653"/>
                <a:gd name="connsiteY47" fmla="*/ 935250 h 1936026"/>
                <a:gd name="connsiteX48" fmla="*/ 1143744 w 3511653"/>
                <a:gd name="connsiteY48" fmla="*/ 976949 h 1936026"/>
                <a:gd name="connsiteX49" fmla="*/ 1054389 w 3511653"/>
                <a:gd name="connsiteY49" fmla="*/ 1009712 h 1936026"/>
                <a:gd name="connsiteX50" fmla="*/ 899507 w 3511653"/>
                <a:gd name="connsiteY50" fmla="*/ 1039497 h 1936026"/>
                <a:gd name="connsiteX51" fmla="*/ 750582 w 3511653"/>
                <a:gd name="connsiteY51" fmla="*/ 1042476 h 1936026"/>
                <a:gd name="connsiteX52" fmla="*/ 676119 w 3511653"/>
                <a:gd name="connsiteY52" fmla="*/ 1036519 h 1936026"/>
                <a:gd name="connsiteX53" fmla="*/ 634420 w 3511653"/>
                <a:gd name="connsiteY53" fmla="*/ 1015669 h 1936026"/>
                <a:gd name="connsiteX54" fmla="*/ 509323 w 3511653"/>
                <a:gd name="connsiteY54" fmla="*/ 1125874 h 1936026"/>
                <a:gd name="connsiteX55" fmla="*/ 494431 w 3511653"/>
                <a:gd name="connsiteY55" fmla="*/ 1218207 h 1936026"/>
                <a:gd name="connsiteX56" fmla="*/ 482517 w 3511653"/>
                <a:gd name="connsiteY56" fmla="*/ 1259906 h 1936026"/>
                <a:gd name="connsiteX57" fmla="*/ 381248 w 3511653"/>
                <a:gd name="connsiteY57" fmla="*/ 1358197 h 1936026"/>
                <a:gd name="connsiteX58" fmla="*/ 345506 w 3511653"/>
                <a:gd name="connsiteY58" fmla="*/ 1498186 h 1936026"/>
                <a:gd name="connsiteX59" fmla="*/ 288914 w 3511653"/>
                <a:gd name="connsiteY59" fmla="*/ 1530950 h 1936026"/>
                <a:gd name="connsiteX60" fmla="*/ 137011 w 3511653"/>
                <a:gd name="connsiteY60" fmla="*/ 1596477 h 1936026"/>
                <a:gd name="connsiteX61" fmla="*/ 142968 w 3511653"/>
                <a:gd name="connsiteY61" fmla="*/ 1706681 h 1936026"/>
                <a:gd name="connsiteX62" fmla="*/ 113183 w 3511653"/>
                <a:gd name="connsiteY62" fmla="*/ 1730509 h 1936026"/>
                <a:gd name="connsiteX63" fmla="*/ 0 w 3511653"/>
                <a:gd name="connsiteY63" fmla="*/ 1754338 h 1936026"/>
                <a:gd name="connsiteX64" fmla="*/ 71484 w 3511653"/>
                <a:gd name="connsiteY64" fmla="*/ 1801994 h 1936026"/>
                <a:gd name="connsiteX65" fmla="*/ 151903 w 3511653"/>
                <a:gd name="connsiteY65" fmla="*/ 1769230 h 1936026"/>
                <a:gd name="connsiteX66" fmla="*/ 205516 w 3511653"/>
                <a:gd name="connsiteY66" fmla="*/ 1727531 h 1936026"/>
                <a:gd name="connsiteX67" fmla="*/ 336570 w 3511653"/>
                <a:gd name="connsiteY67" fmla="*/ 1742423 h 1936026"/>
                <a:gd name="connsiteX68" fmla="*/ 434861 w 3511653"/>
                <a:gd name="connsiteY68" fmla="*/ 1685832 h 1936026"/>
                <a:gd name="connsiteX69" fmla="*/ 571872 w 3511653"/>
                <a:gd name="connsiteY69" fmla="*/ 1664982 h 1936026"/>
                <a:gd name="connsiteX70" fmla="*/ 711861 w 3511653"/>
                <a:gd name="connsiteY70" fmla="*/ 1647111 h 1936026"/>
                <a:gd name="connsiteX71" fmla="*/ 869722 w 3511653"/>
                <a:gd name="connsiteY71" fmla="*/ 1638176 h 1936026"/>
                <a:gd name="connsiteX72" fmla="*/ 1012690 w 3511653"/>
                <a:gd name="connsiteY72" fmla="*/ 1691789 h 1936026"/>
                <a:gd name="connsiteX73" fmla="*/ 1113959 w 3511653"/>
                <a:gd name="connsiteY73" fmla="*/ 1760295 h 1936026"/>
                <a:gd name="connsiteX74" fmla="*/ 1170551 w 3511653"/>
                <a:gd name="connsiteY74" fmla="*/ 1861564 h 1936026"/>
                <a:gd name="connsiteX75" fmla="*/ 1194379 w 3511653"/>
                <a:gd name="connsiteY75" fmla="*/ 1870499 h 1936026"/>
                <a:gd name="connsiteX76" fmla="*/ 1212250 w 3511653"/>
                <a:gd name="connsiteY76" fmla="*/ 1849650 h 1936026"/>
                <a:gd name="connsiteX77" fmla="*/ 1185443 w 3511653"/>
                <a:gd name="connsiteY77" fmla="*/ 1799015 h 1936026"/>
                <a:gd name="connsiteX78" fmla="*/ 1224164 w 3511653"/>
                <a:gd name="connsiteY78" fmla="*/ 1751359 h 1936026"/>
                <a:gd name="connsiteX79" fmla="*/ 1599455 w 3511653"/>
                <a:gd name="connsiteY79" fmla="*/ 1685832 h 1936026"/>
                <a:gd name="connsiteX80" fmla="*/ 1787100 w 3511653"/>
                <a:gd name="connsiteY80" fmla="*/ 1804972 h 1936026"/>
                <a:gd name="connsiteX81" fmla="*/ 2320252 w 3511653"/>
                <a:gd name="connsiteY81" fmla="*/ 1682853 h 1936026"/>
                <a:gd name="connsiteX82" fmla="*/ 2552575 w 3511653"/>
                <a:gd name="connsiteY82" fmla="*/ 1936026 h 1936026"/>
                <a:gd name="connsiteX83" fmla="*/ 2579382 w 3511653"/>
                <a:gd name="connsiteY83" fmla="*/ 1787101 h 1936026"/>
                <a:gd name="connsiteX84" fmla="*/ 2484070 w 3511653"/>
                <a:gd name="connsiteY84" fmla="*/ 1542864 h 1936026"/>
                <a:gd name="connsiteX85" fmla="*/ 2993394 w 3511653"/>
                <a:gd name="connsiteY85" fmla="*/ 1551799 h 1936026"/>
                <a:gd name="connsiteX86" fmla="*/ 3023179 w 3511653"/>
                <a:gd name="connsiteY86" fmla="*/ 1492229 h 1936026"/>
                <a:gd name="connsiteX87" fmla="*/ 2942759 w 3511653"/>
                <a:gd name="connsiteY87" fmla="*/ 1408831 h 1936026"/>
                <a:gd name="connsiteX88" fmla="*/ 3035093 w 3511653"/>
                <a:gd name="connsiteY88" fmla="*/ 1265863 h 1936026"/>
                <a:gd name="connsiteX89" fmla="*/ 3172104 w 3511653"/>
                <a:gd name="connsiteY89" fmla="*/ 1319476 h 1936026"/>
                <a:gd name="connsiteX90" fmla="*/ 3237631 w 3511653"/>
                <a:gd name="connsiteY90" fmla="*/ 1161616 h 1936026"/>
                <a:gd name="connsiteX91" fmla="*/ 3440169 w 3511653"/>
                <a:gd name="connsiteY91" fmla="*/ 1289691 h 1936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3511653" h="1936026">
                  <a:moveTo>
                    <a:pt x="3440169" y="1289691"/>
                  </a:moveTo>
                  <a:lnTo>
                    <a:pt x="3511653" y="1218207"/>
                  </a:lnTo>
                  <a:lnTo>
                    <a:pt x="3425276" y="860787"/>
                  </a:lnTo>
                  <a:lnTo>
                    <a:pt x="3338900" y="935250"/>
                  </a:lnTo>
                  <a:lnTo>
                    <a:pt x="3267416" y="881637"/>
                  </a:lnTo>
                  <a:lnTo>
                    <a:pt x="3353792" y="565915"/>
                  </a:lnTo>
                  <a:lnTo>
                    <a:pt x="3091684" y="577829"/>
                  </a:lnTo>
                  <a:lnTo>
                    <a:pt x="3118491" y="640378"/>
                  </a:lnTo>
                  <a:lnTo>
                    <a:pt x="2987437" y="953121"/>
                  </a:lnTo>
                  <a:lnTo>
                    <a:pt x="3041050" y="589743"/>
                  </a:lnTo>
                  <a:lnTo>
                    <a:pt x="3005308" y="559958"/>
                  </a:lnTo>
                  <a:lnTo>
                    <a:pt x="2921910" y="271044"/>
                  </a:lnTo>
                  <a:lnTo>
                    <a:pt x="2948716" y="142968"/>
                  </a:lnTo>
                  <a:lnTo>
                    <a:pt x="2880211" y="35742"/>
                  </a:lnTo>
                  <a:lnTo>
                    <a:pt x="2811705" y="0"/>
                  </a:lnTo>
                  <a:lnTo>
                    <a:pt x="2713414" y="2979"/>
                  </a:lnTo>
                  <a:lnTo>
                    <a:pt x="2662780" y="20850"/>
                  </a:lnTo>
                  <a:lnTo>
                    <a:pt x="2594274" y="139990"/>
                  </a:lnTo>
                  <a:lnTo>
                    <a:pt x="2567468" y="181689"/>
                  </a:lnTo>
                  <a:lnTo>
                    <a:pt x="2442371" y="247216"/>
                  </a:lnTo>
                  <a:lnTo>
                    <a:pt x="2418543" y="279979"/>
                  </a:lnTo>
                  <a:lnTo>
                    <a:pt x="2388758" y="446775"/>
                  </a:lnTo>
                  <a:lnTo>
                    <a:pt x="2293446" y="500388"/>
                  </a:lnTo>
                  <a:lnTo>
                    <a:pt x="2138564" y="542087"/>
                  </a:lnTo>
                  <a:lnTo>
                    <a:pt x="2055166" y="574851"/>
                  </a:lnTo>
                  <a:lnTo>
                    <a:pt x="1992617" y="610593"/>
                  </a:lnTo>
                  <a:lnTo>
                    <a:pt x="1751358" y="699948"/>
                  </a:lnTo>
                  <a:lnTo>
                    <a:pt x="1760294" y="717819"/>
                  </a:lnTo>
                  <a:lnTo>
                    <a:pt x="1879434" y="688034"/>
                  </a:lnTo>
                  <a:lnTo>
                    <a:pt x="1921133" y="729733"/>
                  </a:lnTo>
                  <a:lnTo>
                    <a:pt x="1995596" y="747604"/>
                  </a:lnTo>
                  <a:lnTo>
                    <a:pt x="1974746" y="816109"/>
                  </a:lnTo>
                  <a:lnTo>
                    <a:pt x="2001553" y="836959"/>
                  </a:lnTo>
                  <a:lnTo>
                    <a:pt x="2070058" y="860787"/>
                  </a:lnTo>
                  <a:lnTo>
                    <a:pt x="1885391" y="881637"/>
                  </a:lnTo>
                  <a:lnTo>
                    <a:pt x="1879434" y="789303"/>
                  </a:lnTo>
                  <a:lnTo>
                    <a:pt x="1796036" y="750582"/>
                  </a:lnTo>
                  <a:lnTo>
                    <a:pt x="1745401" y="836959"/>
                  </a:lnTo>
                  <a:lnTo>
                    <a:pt x="1745401" y="902486"/>
                  </a:lnTo>
                  <a:lnTo>
                    <a:pt x="1664982" y="869723"/>
                  </a:lnTo>
                  <a:lnTo>
                    <a:pt x="1703702" y="783346"/>
                  </a:lnTo>
                  <a:lnTo>
                    <a:pt x="1709659" y="717819"/>
                  </a:lnTo>
                  <a:lnTo>
                    <a:pt x="1569670" y="691012"/>
                  </a:lnTo>
                  <a:lnTo>
                    <a:pt x="1533928" y="735690"/>
                  </a:lnTo>
                  <a:lnTo>
                    <a:pt x="1441594" y="774410"/>
                  </a:lnTo>
                  <a:lnTo>
                    <a:pt x="1361175" y="842916"/>
                  </a:lnTo>
                  <a:lnTo>
                    <a:pt x="1268841" y="887594"/>
                  </a:lnTo>
                  <a:lnTo>
                    <a:pt x="1206293" y="935250"/>
                  </a:lnTo>
                  <a:lnTo>
                    <a:pt x="1143744" y="976949"/>
                  </a:lnTo>
                  <a:lnTo>
                    <a:pt x="1054389" y="1009712"/>
                  </a:lnTo>
                  <a:lnTo>
                    <a:pt x="899507" y="1039497"/>
                  </a:lnTo>
                  <a:lnTo>
                    <a:pt x="750582" y="1042476"/>
                  </a:lnTo>
                  <a:lnTo>
                    <a:pt x="676119" y="1036519"/>
                  </a:lnTo>
                  <a:lnTo>
                    <a:pt x="634420" y="1015669"/>
                  </a:lnTo>
                  <a:lnTo>
                    <a:pt x="509323" y="1125874"/>
                  </a:lnTo>
                  <a:lnTo>
                    <a:pt x="494431" y="1218207"/>
                  </a:lnTo>
                  <a:lnTo>
                    <a:pt x="482517" y="1259906"/>
                  </a:lnTo>
                  <a:lnTo>
                    <a:pt x="381248" y="1358197"/>
                  </a:lnTo>
                  <a:lnTo>
                    <a:pt x="345506" y="1498186"/>
                  </a:lnTo>
                  <a:lnTo>
                    <a:pt x="288914" y="1530950"/>
                  </a:lnTo>
                  <a:lnTo>
                    <a:pt x="137011" y="1596477"/>
                  </a:lnTo>
                  <a:lnTo>
                    <a:pt x="142968" y="1706681"/>
                  </a:lnTo>
                  <a:lnTo>
                    <a:pt x="113183" y="1730509"/>
                  </a:lnTo>
                  <a:lnTo>
                    <a:pt x="0" y="1754338"/>
                  </a:lnTo>
                  <a:lnTo>
                    <a:pt x="71484" y="1801994"/>
                  </a:lnTo>
                  <a:lnTo>
                    <a:pt x="151903" y="1769230"/>
                  </a:lnTo>
                  <a:lnTo>
                    <a:pt x="205516" y="1727531"/>
                  </a:lnTo>
                  <a:lnTo>
                    <a:pt x="336570" y="1742423"/>
                  </a:lnTo>
                  <a:lnTo>
                    <a:pt x="434861" y="1685832"/>
                  </a:lnTo>
                  <a:lnTo>
                    <a:pt x="571872" y="1664982"/>
                  </a:lnTo>
                  <a:lnTo>
                    <a:pt x="711861" y="1647111"/>
                  </a:lnTo>
                  <a:lnTo>
                    <a:pt x="869722" y="1638176"/>
                  </a:lnTo>
                  <a:lnTo>
                    <a:pt x="1012690" y="1691789"/>
                  </a:lnTo>
                  <a:lnTo>
                    <a:pt x="1113959" y="1760295"/>
                  </a:lnTo>
                  <a:lnTo>
                    <a:pt x="1170551" y="1861564"/>
                  </a:lnTo>
                  <a:lnTo>
                    <a:pt x="1194379" y="1870499"/>
                  </a:lnTo>
                  <a:lnTo>
                    <a:pt x="1212250" y="1849650"/>
                  </a:lnTo>
                  <a:lnTo>
                    <a:pt x="1185443" y="1799015"/>
                  </a:lnTo>
                  <a:lnTo>
                    <a:pt x="1224164" y="1751359"/>
                  </a:lnTo>
                  <a:lnTo>
                    <a:pt x="1599455" y="1685832"/>
                  </a:lnTo>
                  <a:lnTo>
                    <a:pt x="1787100" y="1804972"/>
                  </a:lnTo>
                  <a:lnTo>
                    <a:pt x="2320252" y="1682853"/>
                  </a:lnTo>
                  <a:lnTo>
                    <a:pt x="2552575" y="1936026"/>
                  </a:lnTo>
                  <a:lnTo>
                    <a:pt x="2579382" y="1787101"/>
                  </a:lnTo>
                  <a:lnTo>
                    <a:pt x="2484070" y="1542864"/>
                  </a:lnTo>
                  <a:lnTo>
                    <a:pt x="2993394" y="1551799"/>
                  </a:lnTo>
                  <a:lnTo>
                    <a:pt x="3023179" y="1492229"/>
                  </a:lnTo>
                  <a:lnTo>
                    <a:pt x="2942759" y="1408831"/>
                  </a:lnTo>
                  <a:lnTo>
                    <a:pt x="3035093" y="1265863"/>
                  </a:lnTo>
                  <a:lnTo>
                    <a:pt x="3172104" y="1319476"/>
                  </a:lnTo>
                  <a:lnTo>
                    <a:pt x="3237631" y="1161616"/>
                  </a:lnTo>
                  <a:lnTo>
                    <a:pt x="3440169" y="1289691"/>
                  </a:lnTo>
                  <a:close/>
                </a:path>
              </a:pathLst>
            </a:custGeom>
            <a:solidFill>
              <a:srgbClr val="003087"/>
            </a:solidFill>
            <a:ln>
              <a:noFill/>
            </a:ln>
            <a:effectLst/>
          </p:spPr>
          <p:style>
            <a:lnRef idx="2">
              <a:schemeClr val="accent5">
                <a:shade val="50000"/>
              </a:schemeClr>
            </a:lnRef>
            <a:fillRef idx="1">
              <a:schemeClr val="accent5"/>
            </a:fillRef>
            <a:effectRef idx="0">
              <a:schemeClr val="accent5"/>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3" name="Freeform 30">
              <a:extLst>
                <a:ext uri="{FF2B5EF4-FFF2-40B4-BE49-F238E27FC236}">
                  <a16:creationId xmlns:a16="http://schemas.microsoft.com/office/drawing/2014/main" id="{2B312C93-5DDE-125B-C72A-D16C9CF4C270}"/>
                </a:ext>
              </a:extLst>
            </p:cNvPr>
            <p:cNvSpPr/>
            <p:nvPr/>
          </p:nvSpPr>
          <p:spPr>
            <a:xfrm>
              <a:off x="2996697" y="36214"/>
              <a:ext cx="2222573" cy="1675519"/>
            </a:xfrm>
            <a:custGeom>
              <a:avLst/>
              <a:gdLst>
                <a:gd name="connsiteX0" fmla="*/ 92497 w 2222573"/>
                <a:gd name="connsiteY0" fmla="*/ 499484 h 1675519"/>
                <a:gd name="connsiteX1" fmla="*/ 406987 w 2222573"/>
                <a:gd name="connsiteY1" fmla="*/ 488913 h 1675519"/>
                <a:gd name="connsiteX2" fmla="*/ 317133 w 2222573"/>
                <a:gd name="connsiteY2" fmla="*/ 835117 h 1675519"/>
                <a:gd name="connsiteX3" fmla="*/ 348846 w 2222573"/>
                <a:gd name="connsiteY3" fmla="*/ 856259 h 1675519"/>
                <a:gd name="connsiteX4" fmla="*/ 441343 w 2222573"/>
                <a:gd name="connsiteY4" fmla="*/ 769047 h 1675519"/>
                <a:gd name="connsiteX5" fmla="*/ 478342 w 2222573"/>
                <a:gd name="connsiteY5" fmla="*/ 840402 h 1675519"/>
                <a:gd name="connsiteX6" fmla="*/ 557625 w 2222573"/>
                <a:gd name="connsiteY6" fmla="*/ 1199820 h 1675519"/>
                <a:gd name="connsiteX7" fmla="*/ 473057 w 2222573"/>
                <a:gd name="connsiteY7" fmla="*/ 1276460 h 1675519"/>
                <a:gd name="connsiteX8" fmla="*/ 660694 w 2222573"/>
                <a:gd name="connsiteY8" fmla="*/ 1376885 h 1675519"/>
                <a:gd name="connsiteX9" fmla="*/ 1006897 w 2222573"/>
                <a:gd name="connsiteY9" fmla="*/ 1300245 h 1675519"/>
                <a:gd name="connsiteX10" fmla="*/ 1263246 w 2222573"/>
                <a:gd name="connsiteY10" fmla="*/ 1413884 h 1675519"/>
                <a:gd name="connsiteX11" fmla="*/ 1178677 w 2222573"/>
                <a:gd name="connsiteY11" fmla="*/ 1641163 h 1675519"/>
                <a:gd name="connsiteX12" fmla="*/ 1220962 w 2222573"/>
                <a:gd name="connsiteY12" fmla="*/ 1675519 h 1675519"/>
                <a:gd name="connsiteX13" fmla="*/ 1604164 w 2222573"/>
                <a:gd name="connsiteY13" fmla="*/ 1501096 h 1675519"/>
                <a:gd name="connsiteX14" fmla="*/ 1826157 w 2222573"/>
                <a:gd name="connsiteY14" fmla="*/ 1622663 h 1675519"/>
                <a:gd name="connsiteX15" fmla="*/ 1873727 w 2222573"/>
                <a:gd name="connsiteY15" fmla="*/ 1604164 h 1675519"/>
                <a:gd name="connsiteX16" fmla="*/ 1947725 w 2222573"/>
                <a:gd name="connsiteY16" fmla="*/ 1622663 h 1675519"/>
                <a:gd name="connsiteX17" fmla="*/ 1966224 w 2222573"/>
                <a:gd name="connsiteY17" fmla="*/ 1588307 h 1675519"/>
                <a:gd name="connsiteX18" fmla="*/ 1963582 w 2222573"/>
                <a:gd name="connsiteY18" fmla="*/ 1530166 h 1675519"/>
                <a:gd name="connsiteX19" fmla="*/ 2095720 w 2222573"/>
                <a:gd name="connsiteY19" fmla="*/ 1398028 h 1675519"/>
                <a:gd name="connsiteX20" fmla="*/ 2201431 w 2222573"/>
                <a:gd name="connsiteY20" fmla="*/ 1342529 h 1675519"/>
                <a:gd name="connsiteX21" fmla="*/ 2222573 w 2222573"/>
                <a:gd name="connsiteY21" fmla="*/ 1305530 h 1675519"/>
                <a:gd name="connsiteX22" fmla="*/ 2219931 w 2222573"/>
                <a:gd name="connsiteY22" fmla="*/ 1276460 h 1675519"/>
                <a:gd name="connsiteX23" fmla="*/ 2151219 w 2222573"/>
                <a:gd name="connsiteY23" fmla="*/ 1197177 h 1675519"/>
                <a:gd name="connsiteX24" fmla="*/ 2108934 w 2222573"/>
                <a:gd name="connsiteY24" fmla="*/ 1168106 h 1675519"/>
                <a:gd name="connsiteX25" fmla="*/ 2011151 w 2222573"/>
                <a:gd name="connsiteY25" fmla="*/ 1160178 h 1675519"/>
                <a:gd name="connsiteX26" fmla="*/ 1937154 w 2222573"/>
                <a:gd name="connsiteY26" fmla="*/ 1236818 h 1675519"/>
                <a:gd name="connsiteX27" fmla="*/ 1884298 w 2222573"/>
                <a:gd name="connsiteY27" fmla="*/ 1191891 h 1675519"/>
                <a:gd name="connsiteX28" fmla="*/ 1807658 w 2222573"/>
                <a:gd name="connsiteY28" fmla="*/ 1178677 h 1675519"/>
                <a:gd name="connsiteX29" fmla="*/ 1886941 w 2222573"/>
                <a:gd name="connsiteY29" fmla="*/ 1102037 h 1675519"/>
                <a:gd name="connsiteX30" fmla="*/ 1926583 w 2222573"/>
                <a:gd name="connsiteY30" fmla="*/ 1133750 h 1675519"/>
                <a:gd name="connsiteX31" fmla="*/ 1950368 w 2222573"/>
                <a:gd name="connsiteY31" fmla="*/ 1125822 h 1675519"/>
                <a:gd name="connsiteX32" fmla="*/ 1926583 w 2222573"/>
                <a:gd name="connsiteY32" fmla="*/ 998969 h 1675519"/>
                <a:gd name="connsiteX33" fmla="*/ 1897512 w 2222573"/>
                <a:gd name="connsiteY33" fmla="*/ 922328 h 1675519"/>
                <a:gd name="connsiteX34" fmla="*/ 1860513 w 2222573"/>
                <a:gd name="connsiteY34" fmla="*/ 877401 h 1675519"/>
                <a:gd name="connsiteX35" fmla="*/ 1834086 w 2222573"/>
                <a:gd name="connsiteY35" fmla="*/ 724120 h 1675519"/>
                <a:gd name="connsiteX36" fmla="*/ 1818229 w 2222573"/>
                <a:gd name="connsiteY36" fmla="*/ 702978 h 1675519"/>
                <a:gd name="connsiteX37" fmla="*/ 1781230 w 2222573"/>
                <a:gd name="connsiteY37" fmla="*/ 695050 h 1675519"/>
                <a:gd name="connsiteX38" fmla="*/ 1723089 w 2222573"/>
                <a:gd name="connsiteY38" fmla="*/ 702978 h 1675519"/>
                <a:gd name="connsiteX39" fmla="*/ 1606807 w 2222573"/>
                <a:gd name="connsiteY39" fmla="*/ 636909 h 1675519"/>
                <a:gd name="connsiteX40" fmla="*/ 1535452 w 2222573"/>
                <a:gd name="connsiteY40" fmla="*/ 644837 h 1675519"/>
                <a:gd name="connsiteX41" fmla="*/ 1316102 w 2222573"/>
                <a:gd name="connsiteY41" fmla="*/ 536483 h 1675519"/>
                <a:gd name="connsiteX42" fmla="*/ 1173392 w 2222573"/>
                <a:gd name="connsiteY42" fmla="*/ 541769 h 1675519"/>
                <a:gd name="connsiteX43" fmla="*/ 1075609 w 2222573"/>
                <a:gd name="connsiteY43" fmla="*/ 528555 h 1675519"/>
                <a:gd name="connsiteX44" fmla="*/ 980469 w 2222573"/>
                <a:gd name="connsiteY44" fmla="*/ 554983 h 1675519"/>
                <a:gd name="connsiteX45" fmla="*/ 935542 w 2222573"/>
                <a:gd name="connsiteY45" fmla="*/ 552340 h 1675519"/>
                <a:gd name="connsiteX46" fmla="*/ 840402 w 2222573"/>
                <a:gd name="connsiteY46" fmla="*/ 496841 h 1675519"/>
                <a:gd name="connsiteX47" fmla="*/ 800761 w 2222573"/>
                <a:gd name="connsiteY47" fmla="*/ 499484 h 1675519"/>
                <a:gd name="connsiteX48" fmla="*/ 729406 w 2222573"/>
                <a:gd name="connsiteY48" fmla="*/ 549697 h 1675519"/>
                <a:gd name="connsiteX49" fmla="*/ 681836 w 2222573"/>
                <a:gd name="connsiteY49" fmla="*/ 636909 h 1675519"/>
                <a:gd name="connsiteX50" fmla="*/ 655408 w 2222573"/>
                <a:gd name="connsiteY50" fmla="*/ 621052 h 1675519"/>
                <a:gd name="connsiteX51" fmla="*/ 671265 w 2222573"/>
                <a:gd name="connsiteY51" fmla="*/ 549697 h 1675519"/>
                <a:gd name="connsiteX52" fmla="*/ 737334 w 2222573"/>
                <a:gd name="connsiteY52" fmla="*/ 465128 h 1675519"/>
                <a:gd name="connsiteX53" fmla="*/ 700335 w 2222573"/>
                <a:gd name="connsiteY53" fmla="*/ 436058 h 1675519"/>
                <a:gd name="connsiteX54" fmla="*/ 628980 w 2222573"/>
                <a:gd name="connsiteY54" fmla="*/ 417558 h 1675519"/>
                <a:gd name="connsiteX55" fmla="*/ 520627 w 2222573"/>
                <a:gd name="connsiteY55" fmla="*/ 372631 h 1675519"/>
                <a:gd name="connsiteX56" fmla="*/ 393773 w 2222573"/>
                <a:gd name="connsiteY56" fmla="*/ 258992 h 1675519"/>
                <a:gd name="connsiteX57" fmla="*/ 317133 w 2222573"/>
                <a:gd name="connsiteY57" fmla="*/ 195565 h 1675519"/>
                <a:gd name="connsiteX58" fmla="*/ 224636 w 2222573"/>
                <a:gd name="connsiteY58" fmla="*/ 81926 h 1675519"/>
                <a:gd name="connsiteX59" fmla="*/ 169138 w 2222573"/>
                <a:gd name="connsiteY59" fmla="*/ 34356 h 1675519"/>
                <a:gd name="connsiteX60" fmla="*/ 116282 w 2222573"/>
                <a:gd name="connsiteY60" fmla="*/ 0 h 1675519"/>
                <a:gd name="connsiteX61" fmla="*/ 5286 w 2222573"/>
                <a:gd name="connsiteY61" fmla="*/ 52855 h 1675519"/>
                <a:gd name="connsiteX62" fmla="*/ 0 w 2222573"/>
                <a:gd name="connsiteY62" fmla="*/ 229921 h 1675519"/>
                <a:gd name="connsiteX63" fmla="*/ 42284 w 2222573"/>
                <a:gd name="connsiteY63" fmla="*/ 330347 h 1675519"/>
                <a:gd name="connsiteX64" fmla="*/ 34356 w 2222573"/>
                <a:gd name="connsiteY64" fmla="*/ 383202 h 1675519"/>
                <a:gd name="connsiteX65" fmla="*/ 92497 w 2222573"/>
                <a:gd name="connsiteY65" fmla="*/ 499484 h 1675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2222573" h="1675519">
                  <a:moveTo>
                    <a:pt x="92497" y="499484"/>
                  </a:moveTo>
                  <a:lnTo>
                    <a:pt x="406987" y="488913"/>
                  </a:lnTo>
                  <a:lnTo>
                    <a:pt x="317133" y="835117"/>
                  </a:lnTo>
                  <a:lnTo>
                    <a:pt x="348846" y="856259"/>
                  </a:lnTo>
                  <a:lnTo>
                    <a:pt x="441343" y="769047"/>
                  </a:lnTo>
                  <a:lnTo>
                    <a:pt x="478342" y="840402"/>
                  </a:lnTo>
                  <a:lnTo>
                    <a:pt x="557625" y="1199820"/>
                  </a:lnTo>
                  <a:lnTo>
                    <a:pt x="473057" y="1276460"/>
                  </a:lnTo>
                  <a:lnTo>
                    <a:pt x="660694" y="1376885"/>
                  </a:lnTo>
                  <a:lnTo>
                    <a:pt x="1006897" y="1300245"/>
                  </a:lnTo>
                  <a:lnTo>
                    <a:pt x="1263246" y="1413884"/>
                  </a:lnTo>
                  <a:lnTo>
                    <a:pt x="1178677" y="1641163"/>
                  </a:lnTo>
                  <a:lnTo>
                    <a:pt x="1220962" y="1675519"/>
                  </a:lnTo>
                  <a:lnTo>
                    <a:pt x="1604164" y="1501096"/>
                  </a:lnTo>
                  <a:lnTo>
                    <a:pt x="1826157" y="1622663"/>
                  </a:lnTo>
                  <a:lnTo>
                    <a:pt x="1873727" y="1604164"/>
                  </a:lnTo>
                  <a:lnTo>
                    <a:pt x="1947725" y="1622663"/>
                  </a:lnTo>
                  <a:lnTo>
                    <a:pt x="1966224" y="1588307"/>
                  </a:lnTo>
                  <a:lnTo>
                    <a:pt x="1963582" y="1530166"/>
                  </a:lnTo>
                  <a:lnTo>
                    <a:pt x="2095720" y="1398028"/>
                  </a:lnTo>
                  <a:lnTo>
                    <a:pt x="2201431" y="1342529"/>
                  </a:lnTo>
                  <a:lnTo>
                    <a:pt x="2222573" y="1305530"/>
                  </a:lnTo>
                  <a:lnTo>
                    <a:pt x="2219931" y="1276460"/>
                  </a:lnTo>
                  <a:lnTo>
                    <a:pt x="2151219" y="1197177"/>
                  </a:lnTo>
                  <a:lnTo>
                    <a:pt x="2108934" y="1168106"/>
                  </a:lnTo>
                  <a:lnTo>
                    <a:pt x="2011151" y="1160178"/>
                  </a:lnTo>
                  <a:lnTo>
                    <a:pt x="1937154" y="1236818"/>
                  </a:lnTo>
                  <a:lnTo>
                    <a:pt x="1884298" y="1191891"/>
                  </a:lnTo>
                  <a:lnTo>
                    <a:pt x="1807658" y="1178677"/>
                  </a:lnTo>
                  <a:lnTo>
                    <a:pt x="1886941" y="1102037"/>
                  </a:lnTo>
                  <a:lnTo>
                    <a:pt x="1926583" y="1133750"/>
                  </a:lnTo>
                  <a:lnTo>
                    <a:pt x="1950368" y="1125822"/>
                  </a:lnTo>
                  <a:lnTo>
                    <a:pt x="1926583" y="998969"/>
                  </a:lnTo>
                  <a:lnTo>
                    <a:pt x="1897512" y="922328"/>
                  </a:lnTo>
                  <a:lnTo>
                    <a:pt x="1860513" y="877401"/>
                  </a:lnTo>
                  <a:lnTo>
                    <a:pt x="1834086" y="724120"/>
                  </a:lnTo>
                  <a:lnTo>
                    <a:pt x="1818229" y="702978"/>
                  </a:lnTo>
                  <a:lnTo>
                    <a:pt x="1781230" y="695050"/>
                  </a:lnTo>
                  <a:lnTo>
                    <a:pt x="1723089" y="702978"/>
                  </a:lnTo>
                  <a:lnTo>
                    <a:pt x="1606807" y="636909"/>
                  </a:lnTo>
                  <a:lnTo>
                    <a:pt x="1535452" y="644837"/>
                  </a:lnTo>
                  <a:lnTo>
                    <a:pt x="1316102" y="536483"/>
                  </a:lnTo>
                  <a:lnTo>
                    <a:pt x="1173392" y="541769"/>
                  </a:lnTo>
                  <a:lnTo>
                    <a:pt x="1075609" y="528555"/>
                  </a:lnTo>
                  <a:lnTo>
                    <a:pt x="980469" y="554983"/>
                  </a:lnTo>
                  <a:lnTo>
                    <a:pt x="935542" y="552340"/>
                  </a:lnTo>
                  <a:lnTo>
                    <a:pt x="840402" y="496841"/>
                  </a:lnTo>
                  <a:lnTo>
                    <a:pt x="800761" y="499484"/>
                  </a:lnTo>
                  <a:lnTo>
                    <a:pt x="729406" y="549697"/>
                  </a:lnTo>
                  <a:lnTo>
                    <a:pt x="681836" y="636909"/>
                  </a:lnTo>
                  <a:lnTo>
                    <a:pt x="655408" y="621052"/>
                  </a:lnTo>
                  <a:lnTo>
                    <a:pt x="671265" y="549697"/>
                  </a:lnTo>
                  <a:lnTo>
                    <a:pt x="737334" y="465128"/>
                  </a:lnTo>
                  <a:lnTo>
                    <a:pt x="700335" y="436058"/>
                  </a:lnTo>
                  <a:lnTo>
                    <a:pt x="628980" y="417558"/>
                  </a:lnTo>
                  <a:lnTo>
                    <a:pt x="520627" y="372631"/>
                  </a:lnTo>
                  <a:lnTo>
                    <a:pt x="393773" y="258992"/>
                  </a:lnTo>
                  <a:lnTo>
                    <a:pt x="317133" y="195565"/>
                  </a:lnTo>
                  <a:lnTo>
                    <a:pt x="224636" y="81926"/>
                  </a:lnTo>
                  <a:lnTo>
                    <a:pt x="169138" y="34356"/>
                  </a:lnTo>
                  <a:lnTo>
                    <a:pt x="116282" y="0"/>
                  </a:lnTo>
                  <a:lnTo>
                    <a:pt x="5286" y="52855"/>
                  </a:lnTo>
                  <a:lnTo>
                    <a:pt x="0" y="229921"/>
                  </a:lnTo>
                  <a:lnTo>
                    <a:pt x="42284" y="330347"/>
                  </a:lnTo>
                  <a:lnTo>
                    <a:pt x="34356" y="383202"/>
                  </a:lnTo>
                  <a:lnTo>
                    <a:pt x="92497" y="499484"/>
                  </a:lnTo>
                  <a:close/>
                </a:path>
              </a:pathLst>
            </a:custGeom>
            <a:solidFill>
              <a:srgbClr val="005EB8"/>
            </a:solidFill>
            <a:ln>
              <a:noFill/>
            </a:ln>
            <a:effectLst/>
          </p:spPr>
          <p:style>
            <a:lnRef idx="2">
              <a:schemeClr val="accent6">
                <a:shade val="50000"/>
              </a:schemeClr>
            </a:lnRef>
            <a:fillRef idx="1">
              <a:schemeClr val="accent6"/>
            </a:fillRef>
            <a:effectRef idx="0">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sp>
          <p:nvSpPr>
            <p:cNvPr id="14" name="Freeform 31">
              <a:extLst>
                <a:ext uri="{FF2B5EF4-FFF2-40B4-BE49-F238E27FC236}">
                  <a16:creationId xmlns:a16="http://schemas.microsoft.com/office/drawing/2014/main" id="{0AC4B07B-B22C-A264-922F-E119EDA3C28D}"/>
                </a:ext>
              </a:extLst>
            </p:cNvPr>
            <p:cNvSpPr/>
            <p:nvPr/>
          </p:nvSpPr>
          <p:spPr>
            <a:xfrm>
              <a:off x="1199584" y="1222218"/>
              <a:ext cx="3546603" cy="1958296"/>
            </a:xfrm>
            <a:custGeom>
              <a:avLst/>
              <a:gdLst>
                <a:gd name="connsiteX0" fmla="*/ 2064006 w 3546603"/>
                <a:gd name="connsiteY0" fmla="*/ 0 h 1958296"/>
                <a:gd name="connsiteX1" fmla="*/ 1990009 w 3546603"/>
                <a:gd name="connsiteY1" fmla="*/ 145352 h 1958296"/>
                <a:gd name="connsiteX2" fmla="*/ 1857870 w 3546603"/>
                <a:gd name="connsiteY2" fmla="*/ 95140 h 1958296"/>
                <a:gd name="connsiteX3" fmla="*/ 1797086 w 3546603"/>
                <a:gd name="connsiteY3" fmla="*/ 184994 h 1958296"/>
                <a:gd name="connsiteX4" fmla="*/ 1879012 w 3546603"/>
                <a:gd name="connsiteY4" fmla="*/ 269563 h 1958296"/>
                <a:gd name="connsiteX5" fmla="*/ 1815586 w 3546603"/>
                <a:gd name="connsiteY5" fmla="*/ 380559 h 1958296"/>
                <a:gd name="connsiteX6" fmla="*/ 1345172 w 3546603"/>
                <a:gd name="connsiteY6" fmla="*/ 369988 h 1958296"/>
                <a:gd name="connsiteX7" fmla="*/ 1429741 w 3546603"/>
                <a:gd name="connsiteY7" fmla="*/ 576124 h 1958296"/>
                <a:gd name="connsiteX8" fmla="*/ 1371600 w 3546603"/>
                <a:gd name="connsiteY8" fmla="*/ 803403 h 1958296"/>
                <a:gd name="connsiteX9" fmla="*/ 1107322 w 3546603"/>
                <a:gd name="connsiteY9" fmla="*/ 496841 h 1958296"/>
                <a:gd name="connsiteX10" fmla="*/ 560268 w 3546603"/>
                <a:gd name="connsiteY10" fmla="*/ 631623 h 1958296"/>
                <a:gd name="connsiteX11" fmla="*/ 391130 w 3546603"/>
                <a:gd name="connsiteY11" fmla="*/ 494198 h 1958296"/>
                <a:gd name="connsiteX12" fmla="*/ 50212 w 3546603"/>
                <a:gd name="connsiteY12" fmla="*/ 554982 h 1958296"/>
                <a:gd name="connsiteX13" fmla="*/ 29070 w 3546603"/>
                <a:gd name="connsiteY13" fmla="*/ 578767 h 1958296"/>
                <a:gd name="connsiteX14" fmla="*/ 52855 w 3546603"/>
                <a:gd name="connsiteY14" fmla="*/ 647479 h 1958296"/>
                <a:gd name="connsiteX15" fmla="*/ 0 w 3546603"/>
                <a:gd name="connsiteY15" fmla="*/ 687121 h 1958296"/>
                <a:gd name="connsiteX16" fmla="*/ 71354 w 3546603"/>
                <a:gd name="connsiteY16" fmla="*/ 692407 h 1958296"/>
                <a:gd name="connsiteX17" fmla="*/ 134781 w 3546603"/>
                <a:gd name="connsiteY17" fmla="*/ 779618 h 1958296"/>
                <a:gd name="connsiteX18" fmla="*/ 187637 w 3546603"/>
                <a:gd name="connsiteY18" fmla="*/ 819260 h 1958296"/>
                <a:gd name="connsiteX19" fmla="*/ 280134 w 3546603"/>
                <a:gd name="connsiteY19" fmla="*/ 848330 h 1958296"/>
                <a:gd name="connsiteX20" fmla="*/ 354131 w 3546603"/>
                <a:gd name="connsiteY20" fmla="*/ 880044 h 1958296"/>
                <a:gd name="connsiteX21" fmla="*/ 721477 w 3546603"/>
                <a:gd name="connsiteY21" fmla="*/ 1070323 h 1958296"/>
                <a:gd name="connsiteX22" fmla="*/ 795475 w 3546603"/>
                <a:gd name="connsiteY22" fmla="*/ 1091466 h 1958296"/>
                <a:gd name="connsiteX23" fmla="*/ 866830 w 3546603"/>
                <a:gd name="connsiteY23" fmla="*/ 1141678 h 1958296"/>
                <a:gd name="connsiteX24" fmla="*/ 954041 w 3546603"/>
                <a:gd name="connsiteY24" fmla="*/ 1236818 h 1958296"/>
                <a:gd name="connsiteX25" fmla="*/ 1012182 w 3546603"/>
                <a:gd name="connsiteY25" fmla="*/ 1324030 h 1958296"/>
                <a:gd name="connsiteX26" fmla="*/ 1062395 w 3546603"/>
                <a:gd name="connsiteY26" fmla="*/ 1361029 h 1958296"/>
                <a:gd name="connsiteX27" fmla="*/ 1215676 w 3546603"/>
                <a:gd name="connsiteY27" fmla="*/ 1442955 h 1958296"/>
                <a:gd name="connsiteX28" fmla="*/ 1305530 w 3546603"/>
                <a:gd name="connsiteY28" fmla="*/ 1501096 h 1958296"/>
                <a:gd name="connsiteX29" fmla="*/ 1387456 w 3546603"/>
                <a:gd name="connsiteY29" fmla="*/ 1572451 h 1958296"/>
                <a:gd name="connsiteX30" fmla="*/ 1498453 w 3546603"/>
                <a:gd name="connsiteY30" fmla="*/ 1691375 h 1958296"/>
                <a:gd name="connsiteX31" fmla="*/ 1556594 w 3546603"/>
                <a:gd name="connsiteY31" fmla="*/ 1775944 h 1958296"/>
                <a:gd name="connsiteX32" fmla="*/ 1664948 w 3546603"/>
                <a:gd name="connsiteY32" fmla="*/ 1958296 h 1958296"/>
                <a:gd name="connsiteX33" fmla="*/ 1778587 w 3546603"/>
                <a:gd name="connsiteY33" fmla="*/ 1950367 h 1958296"/>
                <a:gd name="connsiteX34" fmla="*/ 1849942 w 3546603"/>
                <a:gd name="connsiteY34" fmla="*/ 1937153 h 1958296"/>
                <a:gd name="connsiteX35" fmla="*/ 1968867 w 3546603"/>
                <a:gd name="connsiteY35" fmla="*/ 1894869 h 1958296"/>
                <a:gd name="connsiteX36" fmla="*/ 2040221 w 3546603"/>
                <a:gd name="connsiteY36" fmla="*/ 1884298 h 1958296"/>
                <a:gd name="connsiteX37" fmla="*/ 2198788 w 3546603"/>
                <a:gd name="connsiteY37" fmla="*/ 1873727 h 1958296"/>
                <a:gd name="connsiteX38" fmla="*/ 2373211 w 3546603"/>
                <a:gd name="connsiteY38" fmla="*/ 1783872 h 1958296"/>
                <a:gd name="connsiteX39" fmla="*/ 2492136 w 3546603"/>
                <a:gd name="connsiteY39" fmla="*/ 1733660 h 1958296"/>
                <a:gd name="connsiteX40" fmla="*/ 2584633 w 3546603"/>
                <a:gd name="connsiteY40" fmla="*/ 1717803 h 1958296"/>
                <a:gd name="connsiteX41" fmla="*/ 2640131 w 3546603"/>
                <a:gd name="connsiteY41" fmla="*/ 1649091 h 1958296"/>
                <a:gd name="connsiteX42" fmla="*/ 2803983 w 3546603"/>
                <a:gd name="connsiteY42" fmla="*/ 1622663 h 1958296"/>
                <a:gd name="connsiteX43" fmla="*/ 2909694 w 3546603"/>
                <a:gd name="connsiteY43" fmla="*/ 1514309 h 1958296"/>
                <a:gd name="connsiteX44" fmla="*/ 2965193 w 3546603"/>
                <a:gd name="connsiteY44" fmla="*/ 1435026 h 1958296"/>
                <a:gd name="connsiteX45" fmla="*/ 2928194 w 3546603"/>
                <a:gd name="connsiteY45" fmla="*/ 1361029 h 1958296"/>
                <a:gd name="connsiteX46" fmla="*/ 2991620 w 3546603"/>
                <a:gd name="connsiteY46" fmla="*/ 1284388 h 1958296"/>
                <a:gd name="connsiteX47" fmla="*/ 2986335 w 3546603"/>
                <a:gd name="connsiteY47" fmla="*/ 1250032 h 1958296"/>
                <a:gd name="connsiteX48" fmla="*/ 2957264 w 3546603"/>
                <a:gd name="connsiteY48" fmla="*/ 1205105 h 1958296"/>
                <a:gd name="connsiteX49" fmla="*/ 2957264 w 3546603"/>
                <a:gd name="connsiteY49" fmla="*/ 1115251 h 1958296"/>
                <a:gd name="connsiteX50" fmla="*/ 2988978 w 3546603"/>
                <a:gd name="connsiteY50" fmla="*/ 1054467 h 1958296"/>
                <a:gd name="connsiteX51" fmla="*/ 3018048 w 3546603"/>
                <a:gd name="connsiteY51" fmla="*/ 959327 h 1958296"/>
                <a:gd name="connsiteX52" fmla="*/ 3015405 w 3546603"/>
                <a:gd name="connsiteY52" fmla="*/ 882686 h 1958296"/>
                <a:gd name="connsiteX53" fmla="*/ 3073546 w 3546603"/>
                <a:gd name="connsiteY53" fmla="*/ 774333 h 1958296"/>
                <a:gd name="connsiteX54" fmla="*/ 3118474 w 3546603"/>
                <a:gd name="connsiteY54" fmla="*/ 702978 h 1958296"/>
                <a:gd name="connsiteX55" fmla="*/ 3213613 w 3546603"/>
                <a:gd name="connsiteY55" fmla="*/ 589338 h 1958296"/>
                <a:gd name="connsiteX56" fmla="*/ 3353680 w 3546603"/>
                <a:gd name="connsiteY56" fmla="*/ 504770 h 1958296"/>
                <a:gd name="connsiteX57" fmla="*/ 3546603 w 3546603"/>
                <a:gd name="connsiteY57" fmla="*/ 430772 h 1958296"/>
                <a:gd name="connsiteX58" fmla="*/ 3398608 w 3546603"/>
                <a:gd name="connsiteY58" fmla="*/ 356774 h 1958296"/>
                <a:gd name="connsiteX59" fmla="*/ 3012763 w 3546603"/>
                <a:gd name="connsiteY59" fmla="*/ 531197 h 1958296"/>
                <a:gd name="connsiteX60" fmla="*/ 2925551 w 3546603"/>
                <a:gd name="connsiteY60" fmla="*/ 457200 h 1958296"/>
                <a:gd name="connsiteX61" fmla="*/ 3012763 w 3546603"/>
                <a:gd name="connsiteY61" fmla="*/ 243135 h 1958296"/>
                <a:gd name="connsiteX62" fmla="*/ 2798698 w 3546603"/>
                <a:gd name="connsiteY62" fmla="*/ 153281 h 1958296"/>
                <a:gd name="connsiteX63" fmla="*/ 2439280 w 3546603"/>
                <a:gd name="connsiteY63" fmla="*/ 235207 h 1958296"/>
                <a:gd name="connsiteX64" fmla="*/ 2064006 w 3546603"/>
                <a:gd name="connsiteY64" fmla="*/ 0 h 1958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546603" h="1958296">
                  <a:moveTo>
                    <a:pt x="2064006" y="0"/>
                  </a:moveTo>
                  <a:lnTo>
                    <a:pt x="1990009" y="145352"/>
                  </a:lnTo>
                  <a:lnTo>
                    <a:pt x="1857870" y="95140"/>
                  </a:lnTo>
                  <a:lnTo>
                    <a:pt x="1797086" y="184994"/>
                  </a:lnTo>
                  <a:lnTo>
                    <a:pt x="1879012" y="269563"/>
                  </a:lnTo>
                  <a:lnTo>
                    <a:pt x="1815586" y="380559"/>
                  </a:lnTo>
                  <a:lnTo>
                    <a:pt x="1345172" y="369988"/>
                  </a:lnTo>
                  <a:lnTo>
                    <a:pt x="1429741" y="576124"/>
                  </a:lnTo>
                  <a:lnTo>
                    <a:pt x="1371600" y="803403"/>
                  </a:lnTo>
                  <a:lnTo>
                    <a:pt x="1107322" y="496841"/>
                  </a:lnTo>
                  <a:lnTo>
                    <a:pt x="560268" y="631623"/>
                  </a:lnTo>
                  <a:lnTo>
                    <a:pt x="391130" y="494198"/>
                  </a:lnTo>
                  <a:lnTo>
                    <a:pt x="50212" y="554982"/>
                  </a:lnTo>
                  <a:lnTo>
                    <a:pt x="29070" y="578767"/>
                  </a:lnTo>
                  <a:lnTo>
                    <a:pt x="52855" y="647479"/>
                  </a:lnTo>
                  <a:lnTo>
                    <a:pt x="0" y="687121"/>
                  </a:lnTo>
                  <a:lnTo>
                    <a:pt x="71354" y="692407"/>
                  </a:lnTo>
                  <a:lnTo>
                    <a:pt x="134781" y="779618"/>
                  </a:lnTo>
                  <a:lnTo>
                    <a:pt x="187637" y="819260"/>
                  </a:lnTo>
                  <a:lnTo>
                    <a:pt x="280134" y="848330"/>
                  </a:lnTo>
                  <a:lnTo>
                    <a:pt x="354131" y="880044"/>
                  </a:lnTo>
                  <a:lnTo>
                    <a:pt x="721477" y="1070323"/>
                  </a:lnTo>
                  <a:lnTo>
                    <a:pt x="795475" y="1091466"/>
                  </a:lnTo>
                  <a:lnTo>
                    <a:pt x="866830" y="1141678"/>
                  </a:lnTo>
                  <a:lnTo>
                    <a:pt x="954041" y="1236818"/>
                  </a:lnTo>
                  <a:lnTo>
                    <a:pt x="1012182" y="1324030"/>
                  </a:lnTo>
                  <a:lnTo>
                    <a:pt x="1062395" y="1361029"/>
                  </a:lnTo>
                  <a:lnTo>
                    <a:pt x="1215676" y="1442955"/>
                  </a:lnTo>
                  <a:lnTo>
                    <a:pt x="1305530" y="1501096"/>
                  </a:lnTo>
                  <a:lnTo>
                    <a:pt x="1387456" y="1572451"/>
                  </a:lnTo>
                  <a:lnTo>
                    <a:pt x="1498453" y="1691375"/>
                  </a:lnTo>
                  <a:lnTo>
                    <a:pt x="1556594" y="1775944"/>
                  </a:lnTo>
                  <a:lnTo>
                    <a:pt x="1664948" y="1958296"/>
                  </a:lnTo>
                  <a:lnTo>
                    <a:pt x="1778587" y="1950367"/>
                  </a:lnTo>
                  <a:lnTo>
                    <a:pt x="1849942" y="1937153"/>
                  </a:lnTo>
                  <a:lnTo>
                    <a:pt x="1968867" y="1894869"/>
                  </a:lnTo>
                  <a:lnTo>
                    <a:pt x="2040221" y="1884298"/>
                  </a:lnTo>
                  <a:lnTo>
                    <a:pt x="2198788" y="1873727"/>
                  </a:lnTo>
                  <a:lnTo>
                    <a:pt x="2373211" y="1783872"/>
                  </a:lnTo>
                  <a:lnTo>
                    <a:pt x="2492136" y="1733660"/>
                  </a:lnTo>
                  <a:lnTo>
                    <a:pt x="2584633" y="1717803"/>
                  </a:lnTo>
                  <a:lnTo>
                    <a:pt x="2640131" y="1649091"/>
                  </a:lnTo>
                  <a:lnTo>
                    <a:pt x="2803983" y="1622663"/>
                  </a:lnTo>
                  <a:lnTo>
                    <a:pt x="2909694" y="1514309"/>
                  </a:lnTo>
                  <a:lnTo>
                    <a:pt x="2965193" y="1435026"/>
                  </a:lnTo>
                  <a:lnTo>
                    <a:pt x="2928194" y="1361029"/>
                  </a:lnTo>
                  <a:lnTo>
                    <a:pt x="2991620" y="1284388"/>
                  </a:lnTo>
                  <a:lnTo>
                    <a:pt x="2986335" y="1250032"/>
                  </a:lnTo>
                  <a:lnTo>
                    <a:pt x="2957264" y="1205105"/>
                  </a:lnTo>
                  <a:lnTo>
                    <a:pt x="2957264" y="1115251"/>
                  </a:lnTo>
                  <a:lnTo>
                    <a:pt x="2988978" y="1054467"/>
                  </a:lnTo>
                  <a:lnTo>
                    <a:pt x="3018048" y="959327"/>
                  </a:lnTo>
                  <a:lnTo>
                    <a:pt x="3015405" y="882686"/>
                  </a:lnTo>
                  <a:lnTo>
                    <a:pt x="3073546" y="774333"/>
                  </a:lnTo>
                  <a:lnTo>
                    <a:pt x="3118474" y="702978"/>
                  </a:lnTo>
                  <a:lnTo>
                    <a:pt x="3213613" y="589338"/>
                  </a:lnTo>
                  <a:lnTo>
                    <a:pt x="3353680" y="504770"/>
                  </a:lnTo>
                  <a:lnTo>
                    <a:pt x="3546603" y="430772"/>
                  </a:lnTo>
                  <a:lnTo>
                    <a:pt x="3398608" y="356774"/>
                  </a:lnTo>
                  <a:lnTo>
                    <a:pt x="3012763" y="531197"/>
                  </a:lnTo>
                  <a:lnTo>
                    <a:pt x="2925551" y="457200"/>
                  </a:lnTo>
                  <a:lnTo>
                    <a:pt x="3012763" y="243135"/>
                  </a:lnTo>
                  <a:lnTo>
                    <a:pt x="2798698" y="153281"/>
                  </a:lnTo>
                  <a:lnTo>
                    <a:pt x="2439280" y="235207"/>
                  </a:lnTo>
                  <a:lnTo>
                    <a:pt x="2064006" y="0"/>
                  </a:lnTo>
                  <a:close/>
                </a:path>
              </a:pathLst>
            </a:custGeom>
            <a:solidFill>
              <a:srgbClr val="005E54"/>
            </a:solidFill>
            <a:ln>
              <a:noFill/>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sp>
        <p:nvSpPr>
          <p:cNvPr id="25" name="TextBox 24">
            <a:extLst>
              <a:ext uri="{FF2B5EF4-FFF2-40B4-BE49-F238E27FC236}">
                <a16:creationId xmlns:a16="http://schemas.microsoft.com/office/drawing/2014/main" id="{A96F4F2F-1EB3-CDDB-CC9E-B86D57BB8C1B}"/>
              </a:ext>
            </a:extLst>
          </p:cNvPr>
          <p:cNvSpPr txBox="1"/>
          <p:nvPr/>
        </p:nvSpPr>
        <p:spPr>
          <a:xfrm>
            <a:off x="1163380" y="1706594"/>
            <a:ext cx="10409031" cy="738664"/>
          </a:xfrm>
          <a:prstGeom prst="rect">
            <a:avLst/>
          </a:prstGeom>
          <a:noFill/>
          <a:ln>
            <a:noFill/>
          </a:ln>
        </p:spPr>
        <p:txBody>
          <a:bodyPr wrap="square" rtlCol="0">
            <a:spAutoFit/>
          </a:bodyPr>
          <a:lstStyle/>
          <a:p>
            <a:r>
              <a:rPr lang="en-GB" sz="1400" b="1" dirty="0">
                <a:latin typeface="Arial" panose="020B0604020202020204" pitchFamily="34" charset="0"/>
                <a:cs typeface="Arial" panose="020B0604020202020204" pitchFamily="34" charset="0"/>
              </a:rPr>
              <a:t>Covid Urgent Eyecare Service implemented </a:t>
            </a:r>
            <a:r>
              <a:rPr lang="en-GB" sz="1400" dirty="0">
                <a:latin typeface="Arial" panose="020B0604020202020204" pitchFamily="34" charset="0"/>
                <a:cs typeface="Arial" panose="020B0604020202020204" pitchFamily="34" charset="0"/>
              </a:rPr>
              <a:t>on the Isle of Wight by Primary Eyecare Services in response to the Covid-19 pandemic. Based upon the nationally developed model by NHS England, LOCSU and the Clinical Council for Eye Health Commissioning and clinically endorsed by the Royal college of Ophthalmologists and College of Optometrists.</a:t>
            </a:r>
          </a:p>
        </p:txBody>
      </p:sp>
      <p:sp>
        <p:nvSpPr>
          <p:cNvPr id="26" name="TextBox 25">
            <a:extLst>
              <a:ext uri="{FF2B5EF4-FFF2-40B4-BE49-F238E27FC236}">
                <a16:creationId xmlns:a16="http://schemas.microsoft.com/office/drawing/2014/main" id="{305C7050-AC68-2976-68C8-504A2D1E2E0F}"/>
              </a:ext>
            </a:extLst>
          </p:cNvPr>
          <p:cNvSpPr txBox="1"/>
          <p:nvPr/>
        </p:nvSpPr>
        <p:spPr>
          <a:xfrm>
            <a:off x="1163380" y="2535043"/>
            <a:ext cx="7565890" cy="738664"/>
          </a:xfrm>
          <a:prstGeom prst="rect">
            <a:avLst/>
          </a:prstGeom>
          <a:noFill/>
          <a:ln>
            <a:noFill/>
          </a:ln>
        </p:spPr>
        <p:txBody>
          <a:bodyPr wrap="square" rtlCol="0">
            <a:spAutoFit/>
          </a:bodyPr>
          <a:lstStyle/>
          <a:p>
            <a:r>
              <a:rPr lang="en-GB" sz="1400" dirty="0">
                <a:latin typeface="Arial" panose="020B0604020202020204" pitchFamily="34" charset="0"/>
                <a:cs typeface="Arial" panose="020B0604020202020204" pitchFamily="34" charset="0"/>
              </a:rPr>
              <a:t>Isle of Wight was successfully </a:t>
            </a:r>
            <a:r>
              <a:rPr lang="en-GB" sz="1400" b="1" dirty="0">
                <a:latin typeface="Arial" panose="020B0604020202020204" pitchFamily="34" charset="0"/>
                <a:cs typeface="Arial" panose="020B0604020202020204" pitchFamily="34" charset="0"/>
              </a:rPr>
              <a:t>selected as one of three Early Adopter sites for Optometry First </a:t>
            </a:r>
            <a:r>
              <a:rPr lang="en-GB" sz="1400" dirty="0">
                <a:latin typeface="Arial" panose="020B0604020202020204" pitchFamily="34" charset="0"/>
                <a:cs typeface="Arial" panose="020B0604020202020204" pitchFamily="34" charset="0"/>
              </a:rPr>
              <a:t>in England as part of the National Eye Care Recovery and Transformation Programme (NECRTP) led by NHS England and NHS Improvement.</a:t>
            </a:r>
          </a:p>
        </p:txBody>
      </p:sp>
      <p:sp>
        <p:nvSpPr>
          <p:cNvPr id="27" name="TextBox 26">
            <a:extLst>
              <a:ext uri="{FF2B5EF4-FFF2-40B4-BE49-F238E27FC236}">
                <a16:creationId xmlns:a16="http://schemas.microsoft.com/office/drawing/2014/main" id="{767F1D26-22A9-BCAF-057E-B614227E4C80}"/>
              </a:ext>
            </a:extLst>
          </p:cNvPr>
          <p:cNvSpPr txBox="1"/>
          <p:nvPr/>
        </p:nvSpPr>
        <p:spPr>
          <a:xfrm>
            <a:off x="1163380" y="3471089"/>
            <a:ext cx="6952059" cy="523220"/>
          </a:xfrm>
          <a:prstGeom prst="rect">
            <a:avLst/>
          </a:prstGeom>
          <a:noFill/>
          <a:ln>
            <a:noFill/>
          </a:ln>
        </p:spPr>
        <p:txBody>
          <a:bodyPr wrap="square" rtlCol="0">
            <a:spAutoFit/>
          </a:bodyPr>
          <a:lstStyle/>
          <a:p>
            <a:r>
              <a:rPr lang="en-GB" sz="1400" dirty="0">
                <a:latin typeface="Arial" panose="020B0604020202020204" pitchFamily="34" charset="0"/>
                <a:cs typeface="Arial" panose="020B0604020202020204" pitchFamily="34" charset="0"/>
              </a:rPr>
              <a:t>Isle of Wight Optometry First project group commences. Covid-19 Urgent Eyecare Services updated to </a:t>
            </a:r>
            <a:r>
              <a:rPr lang="en-GB" sz="1400" b="1" dirty="0">
                <a:latin typeface="Arial" panose="020B0604020202020204" pitchFamily="34" charset="0"/>
                <a:cs typeface="Arial" panose="020B0604020202020204" pitchFamily="34" charset="0"/>
              </a:rPr>
              <a:t>Community Urgent Eyecare Service (CUES).</a:t>
            </a:r>
          </a:p>
        </p:txBody>
      </p:sp>
      <p:sp>
        <p:nvSpPr>
          <p:cNvPr id="29" name="TextBox 28">
            <a:extLst>
              <a:ext uri="{FF2B5EF4-FFF2-40B4-BE49-F238E27FC236}">
                <a16:creationId xmlns:a16="http://schemas.microsoft.com/office/drawing/2014/main" id="{5209F61A-BB24-5036-A5EB-A567AE46F995}"/>
              </a:ext>
            </a:extLst>
          </p:cNvPr>
          <p:cNvSpPr txBox="1"/>
          <p:nvPr/>
        </p:nvSpPr>
        <p:spPr>
          <a:xfrm>
            <a:off x="1163379" y="4304807"/>
            <a:ext cx="5504899" cy="523220"/>
          </a:xfrm>
          <a:prstGeom prst="rect">
            <a:avLst/>
          </a:prstGeom>
          <a:noFill/>
          <a:ln>
            <a:noFill/>
          </a:ln>
        </p:spPr>
        <p:txBody>
          <a:bodyPr wrap="square" rtlCol="0">
            <a:spAutoFit/>
          </a:bodyPr>
          <a:lstStyle/>
          <a:p>
            <a:r>
              <a:rPr lang="en-GB" sz="1400" dirty="0">
                <a:latin typeface="Arial" panose="020B0604020202020204" pitchFamily="34" charset="0"/>
                <a:cs typeface="Arial" panose="020B0604020202020204" pitchFamily="34" charset="0"/>
              </a:rPr>
              <a:t> Phase 1 OPERA / MediSight interface complete. </a:t>
            </a:r>
            <a:r>
              <a:rPr lang="en-GB" sz="1400" b="1" dirty="0">
                <a:latin typeface="Arial" panose="020B0604020202020204" pitchFamily="34" charset="0"/>
                <a:cs typeface="Arial" panose="020B0604020202020204" pitchFamily="34" charset="0"/>
              </a:rPr>
              <a:t>Pre-cataract referral pathway commences.</a:t>
            </a:r>
          </a:p>
        </p:txBody>
      </p:sp>
      <p:grpSp>
        <p:nvGrpSpPr>
          <p:cNvPr id="31" name="Group 30">
            <a:extLst>
              <a:ext uri="{FF2B5EF4-FFF2-40B4-BE49-F238E27FC236}">
                <a16:creationId xmlns:a16="http://schemas.microsoft.com/office/drawing/2014/main" id="{4FD5F3FF-6423-A83D-EB38-FA1052D4C25D}"/>
              </a:ext>
            </a:extLst>
          </p:cNvPr>
          <p:cNvGrpSpPr/>
          <p:nvPr/>
        </p:nvGrpSpPr>
        <p:grpSpPr>
          <a:xfrm>
            <a:off x="332792" y="1738185"/>
            <a:ext cx="684000" cy="4824000"/>
            <a:chOff x="332792" y="1738185"/>
            <a:chExt cx="828000" cy="5962893"/>
          </a:xfrm>
        </p:grpSpPr>
        <p:sp>
          <p:nvSpPr>
            <p:cNvPr id="20" name="Flowchart: Connector 19">
              <a:extLst>
                <a:ext uri="{FF2B5EF4-FFF2-40B4-BE49-F238E27FC236}">
                  <a16:creationId xmlns:a16="http://schemas.microsoft.com/office/drawing/2014/main" id="{75949759-C5D6-9E06-FCBB-104FB37C3719}"/>
                </a:ext>
              </a:extLst>
            </p:cNvPr>
            <p:cNvSpPr/>
            <p:nvPr/>
          </p:nvSpPr>
          <p:spPr>
            <a:xfrm>
              <a:off x="332792" y="1738185"/>
              <a:ext cx="828000" cy="828000"/>
            </a:xfrm>
            <a:prstGeom prst="flowChartConnector">
              <a:avLst/>
            </a:prstGeom>
            <a:solidFill>
              <a:srgbClr val="005EB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rtlCol="0" anchor="ctr"/>
            <a:lstStyle/>
            <a:p>
              <a:pPr algn="ctr"/>
              <a:r>
                <a:rPr lang="en-GB" sz="1600" dirty="0">
                  <a:latin typeface="Arial" panose="020B0604020202020204" pitchFamily="34" charset="0"/>
                  <a:cs typeface="Arial" panose="020B0604020202020204" pitchFamily="34" charset="0"/>
                </a:rPr>
                <a:t>Nov 20</a:t>
              </a:r>
            </a:p>
          </p:txBody>
        </p:sp>
        <p:sp>
          <p:nvSpPr>
            <p:cNvPr id="21" name="Flowchart: Connector 20">
              <a:extLst>
                <a:ext uri="{FF2B5EF4-FFF2-40B4-BE49-F238E27FC236}">
                  <a16:creationId xmlns:a16="http://schemas.microsoft.com/office/drawing/2014/main" id="{DECBA87B-C052-4D23-852B-90E45A0AD52E}"/>
                </a:ext>
              </a:extLst>
            </p:cNvPr>
            <p:cNvSpPr/>
            <p:nvPr/>
          </p:nvSpPr>
          <p:spPr>
            <a:xfrm>
              <a:off x="332792" y="2765700"/>
              <a:ext cx="828000" cy="828000"/>
            </a:xfrm>
            <a:prstGeom prst="flowChartConnector">
              <a:avLst/>
            </a:prstGeom>
            <a:solidFill>
              <a:srgbClr val="005EB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rtlCol="0" anchor="ctr"/>
            <a:lstStyle/>
            <a:p>
              <a:pPr algn="ctr"/>
              <a:r>
                <a:rPr lang="en-GB" sz="1600" dirty="0">
                  <a:latin typeface="Arial" panose="020B0604020202020204" pitchFamily="34" charset="0"/>
                  <a:cs typeface="Arial" panose="020B0604020202020204" pitchFamily="34" charset="0"/>
                </a:rPr>
                <a:t>Feb 22</a:t>
              </a:r>
            </a:p>
          </p:txBody>
        </p:sp>
        <p:sp>
          <p:nvSpPr>
            <p:cNvPr id="22" name="Flowchart: Connector 21">
              <a:extLst>
                <a:ext uri="{FF2B5EF4-FFF2-40B4-BE49-F238E27FC236}">
                  <a16:creationId xmlns:a16="http://schemas.microsoft.com/office/drawing/2014/main" id="{9D2F1EAD-2274-F7C1-861F-396E7AABBEA2}"/>
                </a:ext>
              </a:extLst>
            </p:cNvPr>
            <p:cNvSpPr/>
            <p:nvPr/>
          </p:nvSpPr>
          <p:spPr>
            <a:xfrm>
              <a:off x="332792" y="3793659"/>
              <a:ext cx="828000" cy="828000"/>
            </a:xfrm>
            <a:prstGeom prst="flowChartConnector">
              <a:avLst/>
            </a:prstGeom>
            <a:solidFill>
              <a:srgbClr val="005EB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rtlCol="0" anchor="ctr"/>
            <a:lstStyle/>
            <a:p>
              <a:pPr algn="ctr"/>
              <a:r>
                <a:rPr lang="en-GB" sz="1600" dirty="0">
                  <a:latin typeface="Arial" panose="020B0604020202020204" pitchFamily="34" charset="0"/>
                  <a:cs typeface="Arial" panose="020B0604020202020204" pitchFamily="34" charset="0"/>
                </a:rPr>
                <a:t>Apr 22</a:t>
              </a:r>
            </a:p>
          </p:txBody>
        </p:sp>
        <p:sp>
          <p:nvSpPr>
            <p:cNvPr id="23" name="Flowchart: Connector 22">
              <a:extLst>
                <a:ext uri="{FF2B5EF4-FFF2-40B4-BE49-F238E27FC236}">
                  <a16:creationId xmlns:a16="http://schemas.microsoft.com/office/drawing/2014/main" id="{F7B9B15C-F28A-9088-1F6D-45337F2D4162}"/>
                </a:ext>
              </a:extLst>
            </p:cNvPr>
            <p:cNvSpPr/>
            <p:nvPr/>
          </p:nvSpPr>
          <p:spPr>
            <a:xfrm>
              <a:off x="332792" y="4820132"/>
              <a:ext cx="828000" cy="828000"/>
            </a:xfrm>
            <a:prstGeom prst="flowChartConnector">
              <a:avLst/>
            </a:prstGeom>
            <a:solidFill>
              <a:srgbClr val="005EB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rtlCol="0" anchor="ctr"/>
            <a:lstStyle/>
            <a:p>
              <a:pPr algn="ctr"/>
              <a:r>
                <a:rPr lang="en-GB" sz="1600" dirty="0">
                  <a:latin typeface="Arial" panose="020B0604020202020204" pitchFamily="34" charset="0"/>
                  <a:cs typeface="Arial" panose="020B0604020202020204" pitchFamily="34" charset="0"/>
                </a:rPr>
                <a:t>Jul 22</a:t>
              </a:r>
            </a:p>
          </p:txBody>
        </p:sp>
        <p:sp>
          <p:nvSpPr>
            <p:cNvPr id="24" name="Flowchart: Connector 23">
              <a:extLst>
                <a:ext uri="{FF2B5EF4-FFF2-40B4-BE49-F238E27FC236}">
                  <a16:creationId xmlns:a16="http://schemas.microsoft.com/office/drawing/2014/main" id="{7B1B13DE-1B9D-5AEF-E46E-1C729AE46058}"/>
                </a:ext>
              </a:extLst>
            </p:cNvPr>
            <p:cNvSpPr/>
            <p:nvPr/>
          </p:nvSpPr>
          <p:spPr>
            <a:xfrm>
              <a:off x="332792" y="5846605"/>
              <a:ext cx="828000" cy="828000"/>
            </a:xfrm>
            <a:prstGeom prst="flowChartConnector">
              <a:avLst/>
            </a:prstGeom>
            <a:solidFill>
              <a:srgbClr val="005EB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rtlCol="0" anchor="ctr"/>
            <a:lstStyle/>
            <a:p>
              <a:pPr algn="ctr"/>
              <a:r>
                <a:rPr lang="en-GB" sz="1600" dirty="0">
                  <a:latin typeface="Arial" panose="020B0604020202020204" pitchFamily="34" charset="0"/>
                  <a:cs typeface="Arial" panose="020B0604020202020204" pitchFamily="34" charset="0"/>
                </a:rPr>
                <a:t>Oct 22</a:t>
              </a:r>
            </a:p>
          </p:txBody>
        </p:sp>
        <p:sp>
          <p:nvSpPr>
            <p:cNvPr id="30" name="Flowchart: Connector 29">
              <a:extLst>
                <a:ext uri="{FF2B5EF4-FFF2-40B4-BE49-F238E27FC236}">
                  <a16:creationId xmlns:a16="http://schemas.microsoft.com/office/drawing/2014/main" id="{FC629917-662F-2101-90F6-EA39B4B3B3C6}"/>
                </a:ext>
              </a:extLst>
            </p:cNvPr>
            <p:cNvSpPr/>
            <p:nvPr/>
          </p:nvSpPr>
          <p:spPr>
            <a:xfrm>
              <a:off x="332792" y="6873078"/>
              <a:ext cx="828000" cy="828000"/>
            </a:xfrm>
            <a:prstGeom prst="flowChartConnector">
              <a:avLst/>
            </a:prstGeom>
            <a:solidFill>
              <a:srgbClr val="005EB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rtlCol="0" anchor="ctr"/>
            <a:lstStyle/>
            <a:p>
              <a:pPr algn="ctr"/>
              <a:r>
                <a:rPr lang="en-GB" sz="1600" dirty="0">
                  <a:latin typeface="Arial" panose="020B0604020202020204" pitchFamily="34" charset="0"/>
                  <a:cs typeface="Arial" panose="020B0604020202020204" pitchFamily="34" charset="0"/>
                </a:rPr>
                <a:t>Feb 22</a:t>
              </a:r>
            </a:p>
          </p:txBody>
        </p:sp>
      </p:grpSp>
      <p:sp>
        <p:nvSpPr>
          <p:cNvPr id="32" name="TextBox 31">
            <a:extLst>
              <a:ext uri="{FF2B5EF4-FFF2-40B4-BE49-F238E27FC236}">
                <a16:creationId xmlns:a16="http://schemas.microsoft.com/office/drawing/2014/main" id="{B4B5E185-EA98-8AF6-4986-305416BA1F4E}"/>
              </a:ext>
            </a:extLst>
          </p:cNvPr>
          <p:cNvSpPr txBox="1"/>
          <p:nvPr/>
        </p:nvSpPr>
        <p:spPr>
          <a:xfrm>
            <a:off x="1163378" y="5133256"/>
            <a:ext cx="5504899" cy="523220"/>
          </a:xfrm>
          <a:prstGeom prst="rect">
            <a:avLst/>
          </a:prstGeom>
          <a:noFill/>
          <a:ln>
            <a:noFill/>
          </a:ln>
        </p:spPr>
        <p:txBody>
          <a:bodyPr wrap="square" rtlCol="0">
            <a:spAutoFit/>
          </a:bodyPr>
          <a:lstStyle/>
          <a:p>
            <a:r>
              <a:rPr lang="en-GB" sz="1400" dirty="0">
                <a:latin typeface="Arial" panose="020B0604020202020204" pitchFamily="34" charset="0"/>
                <a:cs typeface="Arial" panose="020B0604020202020204" pitchFamily="34" charset="0"/>
              </a:rPr>
              <a:t> Phase 2 OPERA / MediSight interface complete. </a:t>
            </a:r>
            <a:r>
              <a:rPr lang="en-GB" sz="1400" b="1" dirty="0">
                <a:latin typeface="Arial" panose="020B0604020202020204" pitchFamily="34" charset="0"/>
                <a:cs typeface="Arial" panose="020B0604020202020204" pitchFamily="34" charset="0"/>
              </a:rPr>
              <a:t>Post-cataract referral pathway commences.</a:t>
            </a:r>
          </a:p>
        </p:txBody>
      </p:sp>
      <p:sp>
        <p:nvSpPr>
          <p:cNvPr id="33" name="TextBox 32">
            <a:extLst>
              <a:ext uri="{FF2B5EF4-FFF2-40B4-BE49-F238E27FC236}">
                <a16:creationId xmlns:a16="http://schemas.microsoft.com/office/drawing/2014/main" id="{20F03A23-08DF-5B41-E670-C0745FFF90B1}"/>
              </a:ext>
            </a:extLst>
          </p:cNvPr>
          <p:cNvSpPr txBox="1"/>
          <p:nvPr/>
        </p:nvSpPr>
        <p:spPr>
          <a:xfrm>
            <a:off x="1163377" y="5961705"/>
            <a:ext cx="5504899" cy="523220"/>
          </a:xfrm>
          <a:prstGeom prst="rect">
            <a:avLst/>
          </a:prstGeom>
          <a:noFill/>
          <a:ln>
            <a:noFill/>
          </a:ln>
        </p:spPr>
        <p:txBody>
          <a:bodyPr wrap="square" rtlCol="0">
            <a:spAutoFit/>
          </a:bodyPr>
          <a:lstStyle/>
          <a:p>
            <a:r>
              <a:rPr lang="en-GB" sz="1400" dirty="0">
                <a:latin typeface="Arial" panose="020B0604020202020204" pitchFamily="34" charset="0"/>
                <a:cs typeface="Arial" panose="020B0604020202020204" pitchFamily="34" charset="0"/>
              </a:rPr>
              <a:t> Implementation of single point of contact / </a:t>
            </a:r>
            <a:r>
              <a:rPr lang="en-GB" sz="1400" b="1" dirty="0">
                <a:latin typeface="Arial" panose="020B0604020202020204" pitchFamily="34" charset="0"/>
                <a:cs typeface="Arial" panose="020B0604020202020204" pitchFamily="34" charset="0"/>
              </a:rPr>
              <a:t>telemedicine for CUES </a:t>
            </a:r>
            <a:r>
              <a:rPr lang="en-GB" sz="1400" dirty="0">
                <a:latin typeface="Arial" panose="020B0604020202020204" pitchFamily="34" charset="0"/>
                <a:cs typeface="Arial" panose="020B0604020202020204" pitchFamily="34" charset="0"/>
              </a:rPr>
              <a:t>pathway.</a:t>
            </a:r>
            <a:endParaRPr lang="en-GB" sz="1400" b="1" dirty="0">
              <a:latin typeface="Arial" panose="020B0604020202020204" pitchFamily="34" charset="0"/>
              <a:cs typeface="Arial" panose="020B0604020202020204" pitchFamily="34" charset="0"/>
            </a:endParaRPr>
          </a:p>
        </p:txBody>
      </p:sp>
      <p:sp>
        <p:nvSpPr>
          <p:cNvPr id="34" name="Left Brace 33">
            <a:extLst>
              <a:ext uri="{FF2B5EF4-FFF2-40B4-BE49-F238E27FC236}">
                <a16:creationId xmlns:a16="http://schemas.microsoft.com/office/drawing/2014/main" id="{5BECC6C6-9BF7-1D24-CF53-B80B1B809C34}"/>
              </a:ext>
            </a:extLst>
          </p:cNvPr>
          <p:cNvSpPr/>
          <p:nvPr/>
        </p:nvSpPr>
        <p:spPr>
          <a:xfrm>
            <a:off x="1009095" y="1738678"/>
            <a:ext cx="250535" cy="720000"/>
          </a:xfrm>
          <a:prstGeom prst="leftBrace">
            <a:avLst/>
          </a:prstGeom>
          <a:ln>
            <a:solidFill>
              <a:srgbClr val="005EB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35" name="Left Brace 34">
            <a:extLst>
              <a:ext uri="{FF2B5EF4-FFF2-40B4-BE49-F238E27FC236}">
                <a16:creationId xmlns:a16="http://schemas.microsoft.com/office/drawing/2014/main" id="{E2E7A055-9400-1A61-440A-317DB8676517}"/>
              </a:ext>
            </a:extLst>
          </p:cNvPr>
          <p:cNvSpPr/>
          <p:nvPr/>
        </p:nvSpPr>
        <p:spPr>
          <a:xfrm>
            <a:off x="1016792" y="2578399"/>
            <a:ext cx="250535" cy="648000"/>
          </a:xfrm>
          <a:prstGeom prst="leftBrace">
            <a:avLst/>
          </a:prstGeom>
          <a:ln>
            <a:solidFill>
              <a:srgbClr val="005EB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36" name="Left Brace 35">
            <a:extLst>
              <a:ext uri="{FF2B5EF4-FFF2-40B4-BE49-F238E27FC236}">
                <a16:creationId xmlns:a16="http://schemas.microsoft.com/office/drawing/2014/main" id="{0E10A785-B7AD-F1C8-63F2-1574B2526D83}"/>
              </a:ext>
            </a:extLst>
          </p:cNvPr>
          <p:cNvSpPr/>
          <p:nvPr/>
        </p:nvSpPr>
        <p:spPr>
          <a:xfrm>
            <a:off x="1016792" y="3482421"/>
            <a:ext cx="250535" cy="504000"/>
          </a:xfrm>
          <a:prstGeom prst="leftBrace">
            <a:avLst/>
          </a:prstGeom>
          <a:ln>
            <a:solidFill>
              <a:srgbClr val="005EB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37" name="Left Brace 36">
            <a:extLst>
              <a:ext uri="{FF2B5EF4-FFF2-40B4-BE49-F238E27FC236}">
                <a16:creationId xmlns:a16="http://schemas.microsoft.com/office/drawing/2014/main" id="{26022B28-4566-89DA-481C-AC45A7819221}"/>
              </a:ext>
            </a:extLst>
          </p:cNvPr>
          <p:cNvSpPr/>
          <p:nvPr/>
        </p:nvSpPr>
        <p:spPr>
          <a:xfrm>
            <a:off x="1009095" y="4307838"/>
            <a:ext cx="250535" cy="504000"/>
          </a:xfrm>
          <a:prstGeom prst="leftBrace">
            <a:avLst/>
          </a:prstGeom>
          <a:ln>
            <a:solidFill>
              <a:srgbClr val="005EB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38" name="Left Brace 37">
            <a:extLst>
              <a:ext uri="{FF2B5EF4-FFF2-40B4-BE49-F238E27FC236}">
                <a16:creationId xmlns:a16="http://schemas.microsoft.com/office/drawing/2014/main" id="{71F07BB6-E370-52D2-AEF3-9D6D2637686E}"/>
              </a:ext>
            </a:extLst>
          </p:cNvPr>
          <p:cNvSpPr/>
          <p:nvPr/>
        </p:nvSpPr>
        <p:spPr>
          <a:xfrm>
            <a:off x="1009095" y="5142866"/>
            <a:ext cx="250535" cy="504000"/>
          </a:xfrm>
          <a:prstGeom prst="leftBrace">
            <a:avLst/>
          </a:prstGeom>
          <a:ln>
            <a:solidFill>
              <a:srgbClr val="005EB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39" name="Left Brace 38">
            <a:extLst>
              <a:ext uri="{FF2B5EF4-FFF2-40B4-BE49-F238E27FC236}">
                <a16:creationId xmlns:a16="http://schemas.microsoft.com/office/drawing/2014/main" id="{AA0D6E65-73DC-B66E-EEB6-BDC0A2AD7ACC}"/>
              </a:ext>
            </a:extLst>
          </p:cNvPr>
          <p:cNvSpPr/>
          <p:nvPr/>
        </p:nvSpPr>
        <p:spPr>
          <a:xfrm>
            <a:off x="1009095" y="5976169"/>
            <a:ext cx="250535" cy="504000"/>
          </a:xfrm>
          <a:prstGeom prst="leftBrace">
            <a:avLst/>
          </a:prstGeom>
          <a:ln>
            <a:solidFill>
              <a:srgbClr val="005EB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472724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10;&#10;Description automatically generated">
            <a:extLst>
              <a:ext uri="{FF2B5EF4-FFF2-40B4-BE49-F238E27FC236}">
                <a16:creationId xmlns:a16="http://schemas.microsoft.com/office/drawing/2014/main" id="{E8E86B61-9A8F-6444-B3E9-A5C9E62DD967}"/>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9001516" y="166880"/>
            <a:ext cx="2857692" cy="1066563"/>
          </a:xfrm>
          <a:prstGeom prst="rect">
            <a:avLst/>
          </a:prstGeom>
        </p:spPr>
      </p:pic>
      <p:graphicFrame>
        <p:nvGraphicFramePr>
          <p:cNvPr id="5" name="Chart 4">
            <a:extLst>
              <a:ext uri="{FF2B5EF4-FFF2-40B4-BE49-F238E27FC236}">
                <a16:creationId xmlns:a16="http://schemas.microsoft.com/office/drawing/2014/main" id="{7F12FC2D-977D-ED3D-6BF9-782AED88B4FC}"/>
              </a:ext>
            </a:extLst>
          </p:cNvPr>
          <p:cNvGraphicFramePr>
            <a:graphicFrameLocks/>
          </p:cNvGraphicFramePr>
          <p:nvPr>
            <p:extLst>
              <p:ext uri="{D42A27DB-BD31-4B8C-83A1-F6EECF244321}">
                <p14:modId xmlns:p14="http://schemas.microsoft.com/office/powerpoint/2010/main" val="387492451"/>
              </p:ext>
            </p:extLst>
          </p:nvPr>
        </p:nvGraphicFramePr>
        <p:xfrm>
          <a:off x="332791" y="1506156"/>
          <a:ext cx="6292597" cy="393211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a:extLst>
              <a:ext uri="{FF2B5EF4-FFF2-40B4-BE49-F238E27FC236}">
                <a16:creationId xmlns:a16="http://schemas.microsoft.com/office/drawing/2014/main" id="{430591F8-EBB6-9ABD-9F6A-B20C5FBE6B58}"/>
              </a:ext>
            </a:extLst>
          </p:cNvPr>
          <p:cNvGraphicFramePr>
            <a:graphicFrameLocks/>
          </p:cNvGraphicFramePr>
          <p:nvPr>
            <p:extLst>
              <p:ext uri="{D42A27DB-BD31-4B8C-83A1-F6EECF244321}">
                <p14:modId xmlns:p14="http://schemas.microsoft.com/office/powerpoint/2010/main" val="1308683844"/>
              </p:ext>
            </p:extLst>
          </p:nvPr>
        </p:nvGraphicFramePr>
        <p:xfrm>
          <a:off x="5888461" y="1211181"/>
          <a:ext cx="8827252" cy="5534525"/>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a:extLst>
              <a:ext uri="{FF2B5EF4-FFF2-40B4-BE49-F238E27FC236}">
                <a16:creationId xmlns:a16="http://schemas.microsoft.com/office/drawing/2014/main" id="{C7E252D2-A2D0-7748-696A-5A4F088C860E}"/>
              </a:ext>
            </a:extLst>
          </p:cNvPr>
          <p:cNvSpPr txBox="1"/>
          <p:nvPr/>
        </p:nvSpPr>
        <p:spPr>
          <a:xfrm>
            <a:off x="6096000" y="1459990"/>
            <a:ext cx="5504899" cy="338554"/>
          </a:xfrm>
          <a:prstGeom prst="rect">
            <a:avLst/>
          </a:prstGeom>
          <a:noFill/>
          <a:ln>
            <a:noFill/>
          </a:ln>
        </p:spPr>
        <p:txBody>
          <a:bodyPr wrap="square" rtlCol="0">
            <a:spAutoFit/>
          </a:bodyPr>
          <a:lstStyle/>
          <a:p>
            <a:r>
              <a:rPr lang="en-GB" sz="1600" dirty="0">
                <a:latin typeface="Arial" panose="020B0604020202020204" pitchFamily="34" charset="0"/>
                <a:cs typeface="Arial" panose="020B0604020202020204" pitchFamily="34" charset="0"/>
              </a:rPr>
              <a:t>2022/23 Discharge Destinations</a:t>
            </a:r>
            <a:endParaRPr lang="en-GB" sz="1600" b="1"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BBA04B34-E3BD-8B05-A92C-BA9365943377}"/>
              </a:ext>
            </a:extLst>
          </p:cNvPr>
          <p:cNvSpPr txBox="1"/>
          <p:nvPr/>
        </p:nvSpPr>
        <p:spPr>
          <a:xfrm>
            <a:off x="4437531" y="4496067"/>
            <a:ext cx="1808829" cy="584775"/>
          </a:xfrm>
          <a:prstGeom prst="rect">
            <a:avLst/>
          </a:prstGeom>
          <a:noFill/>
          <a:ln>
            <a:noFill/>
          </a:ln>
        </p:spPr>
        <p:txBody>
          <a:bodyPr wrap="square" rtlCol="0">
            <a:spAutoFit/>
          </a:bodyPr>
          <a:lstStyle/>
          <a:p>
            <a:r>
              <a:rPr lang="en-GB" sz="1600" dirty="0">
                <a:latin typeface="Arial" panose="020B0604020202020204" pitchFamily="34" charset="0"/>
                <a:cs typeface="Arial" panose="020B0604020202020204" pitchFamily="34" charset="0"/>
              </a:rPr>
              <a:t>747 outcomes recorded</a:t>
            </a:r>
            <a:r>
              <a:rPr lang="en-GB" sz="1600" b="1" dirty="0">
                <a:latin typeface="Arial" panose="020B0604020202020204" pitchFamily="34" charset="0"/>
                <a:cs typeface="Arial" panose="020B0604020202020204" pitchFamily="34" charset="0"/>
              </a:rPr>
              <a:t> </a:t>
            </a:r>
            <a:r>
              <a:rPr lang="en-GB" sz="1600" dirty="0">
                <a:latin typeface="Arial" panose="020B0604020202020204" pitchFamily="34" charset="0"/>
                <a:cs typeface="Arial" panose="020B0604020202020204" pitchFamily="34" charset="0"/>
              </a:rPr>
              <a:t>FYE</a:t>
            </a:r>
          </a:p>
        </p:txBody>
      </p:sp>
      <p:sp>
        <p:nvSpPr>
          <p:cNvPr id="10" name="TextBox 9">
            <a:extLst>
              <a:ext uri="{FF2B5EF4-FFF2-40B4-BE49-F238E27FC236}">
                <a16:creationId xmlns:a16="http://schemas.microsoft.com/office/drawing/2014/main" id="{E858466E-0DE9-D4FB-A318-4E1C320C2113}"/>
              </a:ext>
            </a:extLst>
          </p:cNvPr>
          <p:cNvSpPr txBox="1"/>
          <p:nvPr/>
        </p:nvSpPr>
        <p:spPr>
          <a:xfrm>
            <a:off x="7068737" y="4496067"/>
            <a:ext cx="2044406" cy="584775"/>
          </a:xfrm>
          <a:prstGeom prst="rect">
            <a:avLst/>
          </a:prstGeom>
          <a:noFill/>
          <a:ln>
            <a:noFill/>
          </a:ln>
        </p:spPr>
        <p:txBody>
          <a:bodyPr wrap="square" rtlCol="0">
            <a:spAutoFit/>
          </a:bodyPr>
          <a:lstStyle/>
          <a:p>
            <a:r>
              <a:rPr lang="en-GB" sz="1600" dirty="0">
                <a:latin typeface="Arial" panose="020B0604020202020204" pitchFamily="34" charset="0"/>
                <a:cs typeface="Arial" panose="020B0604020202020204" pitchFamily="34" charset="0"/>
              </a:rPr>
              <a:t>702 outcomes recorded Q1-Q3</a:t>
            </a:r>
          </a:p>
        </p:txBody>
      </p:sp>
      <p:sp>
        <p:nvSpPr>
          <p:cNvPr id="11" name="TextBox 10">
            <a:extLst>
              <a:ext uri="{FF2B5EF4-FFF2-40B4-BE49-F238E27FC236}">
                <a16:creationId xmlns:a16="http://schemas.microsoft.com/office/drawing/2014/main" id="{790647B4-2CB6-5885-00B8-EEF534FCD12C}"/>
              </a:ext>
            </a:extLst>
          </p:cNvPr>
          <p:cNvSpPr txBox="1"/>
          <p:nvPr/>
        </p:nvSpPr>
        <p:spPr>
          <a:xfrm>
            <a:off x="332792" y="941055"/>
            <a:ext cx="9739676" cy="584775"/>
          </a:xfrm>
          <a:prstGeom prst="rect">
            <a:avLst/>
          </a:prstGeom>
          <a:noFill/>
        </p:spPr>
        <p:txBody>
          <a:bodyPr wrap="square">
            <a:spAutoFit/>
          </a:bodyPr>
          <a:lstStyle/>
          <a:p>
            <a:r>
              <a:rPr lang="en-GB" sz="3200" b="1" dirty="0">
                <a:solidFill>
                  <a:srgbClr val="005EB8"/>
                </a:solidFill>
                <a:latin typeface="Arial" panose="020B0604020202020204" pitchFamily="34" charset="0"/>
                <a:cs typeface="Arial" panose="020B0604020202020204" pitchFamily="34" charset="0"/>
              </a:rPr>
              <a:t>CUES Activity</a:t>
            </a:r>
          </a:p>
        </p:txBody>
      </p:sp>
      <p:sp>
        <p:nvSpPr>
          <p:cNvPr id="14" name="TextBox 13">
            <a:extLst>
              <a:ext uri="{FF2B5EF4-FFF2-40B4-BE49-F238E27FC236}">
                <a16:creationId xmlns:a16="http://schemas.microsoft.com/office/drawing/2014/main" id="{6BE71C7B-4F5C-D5F6-3E91-A6AAC9FF31C1}"/>
              </a:ext>
            </a:extLst>
          </p:cNvPr>
          <p:cNvSpPr txBox="1"/>
          <p:nvPr/>
        </p:nvSpPr>
        <p:spPr>
          <a:xfrm>
            <a:off x="332790" y="5237214"/>
            <a:ext cx="11526418" cy="1384995"/>
          </a:xfrm>
          <a:prstGeom prst="rect">
            <a:avLst/>
          </a:prstGeom>
          <a:ln>
            <a:solidFill>
              <a:srgbClr val="005EB8"/>
            </a:solidFill>
          </a:ln>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n-US"/>
            </a:defPPr>
            <a:lvl1pPr>
              <a:defRPr sz="1400" b="1">
                <a:solidFill>
                  <a:srgbClr val="003087"/>
                </a:solidFill>
                <a:effectLst/>
                <a:latin typeface="Arial" panose="020B0604020202020204" pitchFamily="34" charset="0"/>
                <a:ea typeface="Times New Roman" panose="02020603050405020304" pitchFamily="18" charset="0"/>
                <a:cs typeface="Arial" panose="020B0604020202020204"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marL="285750" indent="-285750">
              <a:buFont typeface="Arial" panose="020B0604020202020204" pitchFamily="34" charset="0"/>
              <a:buChar char="•"/>
            </a:pPr>
            <a:r>
              <a:rPr lang="en-GB" b="0" dirty="0">
                <a:solidFill>
                  <a:schemeClr val="tx1"/>
                </a:solidFill>
              </a:rPr>
              <a:t>During pilot 22/23 there has been a steady increase in utilisation of the CUES service</a:t>
            </a:r>
          </a:p>
          <a:p>
            <a:pPr marL="742950" lvl="1" indent="-285750">
              <a:buFont typeface="Arial" panose="020B0604020202020204" pitchFamily="34" charset="0"/>
              <a:buChar char="•"/>
            </a:pPr>
            <a:r>
              <a:rPr lang="en-GB" sz="1400" dirty="0">
                <a:solidFill>
                  <a:schemeClr val="tx1"/>
                </a:solidFill>
                <a:latin typeface="Arial" panose="020B0604020202020204" pitchFamily="34" charset="0"/>
                <a:cs typeface="Arial" panose="020B0604020202020204" pitchFamily="34" charset="0"/>
              </a:rPr>
              <a:t>60% increase from Q1 to Q2</a:t>
            </a:r>
          </a:p>
          <a:p>
            <a:pPr marL="742950" lvl="1" indent="-285750">
              <a:buFont typeface="Arial" panose="020B0604020202020204" pitchFamily="34" charset="0"/>
              <a:buChar char="•"/>
            </a:pPr>
            <a:r>
              <a:rPr lang="en-GB" sz="1400" dirty="0">
                <a:solidFill>
                  <a:schemeClr val="tx1"/>
                </a:solidFill>
                <a:latin typeface="Arial" panose="020B0604020202020204" pitchFamily="34" charset="0"/>
                <a:cs typeface="Arial" panose="020B0604020202020204" pitchFamily="34" charset="0"/>
              </a:rPr>
              <a:t>65% increase from Q2 to Q3</a:t>
            </a:r>
          </a:p>
          <a:p>
            <a:pPr marL="285750" indent="-285750">
              <a:buFont typeface="Arial" panose="020B0604020202020204" pitchFamily="34" charset="0"/>
              <a:buChar char="•"/>
            </a:pPr>
            <a:r>
              <a:rPr lang="en-GB" b="0" dirty="0">
                <a:solidFill>
                  <a:schemeClr val="tx1"/>
                </a:solidFill>
              </a:rPr>
              <a:t>If Q3 levels sustained, projected activity 1056 episodes of care – a 41% increase on the previous year.</a:t>
            </a:r>
          </a:p>
          <a:p>
            <a:pPr marL="285750" indent="-285750">
              <a:buFont typeface="Arial" panose="020B0604020202020204" pitchFamily="34" charset="0"/>
              <a:buChar char="•"/>
            </a:pPr>
            <a:r>
              <a:rPr lang="en-GB" b="0" dirty="0">
                <a:solidFill>
                  <a:schemeClr val="tx1"/>
                </a:solidFill>
              </a:rPr>
              <a:t>22/23 YTD 65% patients self-refer, 20% access via 111</a:t>
            </a:r>
          </a:p>
          <a:p>
            <a:pPr marL="285750" indent="-285750">
              <a:buFont typeface="Arial" panose="020B0604020202020204" pitchFamily="34" charset="0"/>
              <a:buChar char="•"/>
            </a:pPr>
            <a:r>
              <a:rPr lang="en-GB" b="0" dirty="0">
                <a:solidFill>
                  <a:schemeClr val="tx1"/>
                </a:solidFill>
              </a:rPr>
              <a:t>96% receive an initial assessment within 4 hours</a:t>
            </a:r>
          </a:p>
        </p:txBody>
      </p:sp>
    </p:spTree>
    <p:extLst>
      <p:ext uri="{BB962C8B-B14F-4D97-AF65-F5344CB8AC3E}">
        <p14:creationId xmlns:p14="http://schemas.microsoft.com/office/powerpoint/2010/main" val="20465245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10;&#10;Description automatically generated">
            <a:extLst>
              <a:ext uri="{FF2B5EF4-FFF2-40B4-BE49-F238E27FC236}">
                <a16:creationId xmlns:a16="http://schemas.microsoft.com/office/drawing/2014/main" id="{E8E86B61-9A8F-6444-B3E9-A5C9E62DD967}"/>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9001516" y="166880"/>
            <a:ext cx="2857692" cy="1066563"/>
          </a:xfrm>
          <a:prstGeom prst="rect">
            <a:avLst/>
          </a:prstGeom>
        </p:spPr>
      </p:pic>
      <p:sp>
        <p:nvSpPr>
          <p:cNvPr id="2" name="TextBox 1">
            <a:extLst>
              <a:ext uri="{FF2B5EF4-FFF2-40B4-BE49-F238E27FC236}">
                <a16:creationId xmlns:a16="http://schemas.microsoft.com/office/drawing/2014/main" id="{BF0480C4-13A6-04C5-18BF-47219487C38E}"/>
              </a:ext>
            </a:extLst>
          </p:cNvPr>
          <p:cNvSpPr txBox="1"/>
          <p:nvPr/>
        </p:nvSpPr>
        <p:spPr>
          <a:xfrm>
            <a:off x="332792" y="941055"/>
            <a:ext cx="11859208" cy="584775"/>
          </a:xfrm>
          <a:prstGeom prst="rect">
            <a:avLst/>
          </a:prstGeom>
          <a:noFill/>
        </p:spPr>
        <p:txBody>
          <a:bodyPr wrap="square">
            <a:spAutoFit/>
          </a:bodyPr>
          <a:lstStyle/>
          <a:p>
            <a:r>
              <a:rPr lang="en-GB" sz="3200" b="1" dirty="0">
                <a:solidFill>
                  <a:srgbClr val="005EB8"/>
                </a:solidFill>
                <a:latin typeface="Arial" panose="020B0604020202020204" pitchFamily="34" charset="0"/>
                <a:cs typeface="Arial" panose="020B0604020202020204" pitchFamily="34" charset="0"/>
              </a:rPr>
              <a:t>Impact on HES Referrals</a:t>
            </a:r>
          </a:p>
        </p:txBody>
      </p:sp>
      <p:grpSp>
        <p:nvGrpSpPr>
          <p:cNvPr id="17" name="Group 16">
            <a:extLst>
              <a:ext uri="{FF2B5EF4-FFF2-40B4-BE49-F238E27FC236}">
                <a16:creationId xmlns:a16="http://schemas.microsoft.com/office/drawing/2014/main" id="{56253947-2F9C-54F7-092D-0459DC014798}"/>
              </a:ext>
            </a:extLst>
          </p:cNvPr>
          <p:cNvGrpSpPr/>
          <p:nvPr/>
        </p:nvGrpSpPr>
        <p:grpSpPr>
          <a:xfrm>
            <a:off x="332792" y="1449297"/>
            <a:ext cx="7956939" cy="3507714"/>
            <a:chOff x="332792" y="1449138"/>
            <a:chExt cx="10697137" cy="3706335"/>
          </a:xfrm>
        </p:grpSpPr>
        <p:pic>
          <p:nvPicPr>
            <p:cNvPr id="3" name="Picture 2">
              <a:extLst>
                <a:ext uri="{FF2B5EF4-FFF2-40B4-BE49-F238E27FC236}">
                  <a16:creationId xmlns:a16="http://schemas.microsoft.com/office/drawing/2014/main" id="{279E047D-8017-615C-76E1-B480F1B6E624}"/>
                </a:ext>
              </a:extLst>
            </p:cNvPr>
            <p:cNvPicPr>
              <a:picLocks noChangeAspect="1"/>
            </p:cNvPicPr>
            <p:nvPr/>
          </p:nvPicPr>
          <p:blipFill>
            <a:blip r:embed="rId3"/>
            <a:stretch>
              <a:fillRect/>
            </a:stretch>
          </p:blipFill>
          <p:spPr>
            <a:xfrm>
              <a:off x="332792" y="1702526"/>
              <a:ext cx="10697137" cy="3452947"/>
            </a:xfrm>
            <a:prstGeom prst="rect">
              <a:avLst/>
            </a:prstGeom>
          </p:spPr>
        </p:pic>
        <p:sp>
          <p:nvSpPr>
            <p:cNvPr id="5" name="Rectangle 4">
              <a:extLst>
                <a:ext uri="{FF2B5EF4-FFF2-40B4-BE49-F238E27FC236}">
                  <a16:creationId xmlns:a16="http://schemas.microsoft.com/office/drawing/2014/main" id="{43EA6605-8373-1AEB-385F-1E38E356EA5D}"/>
                </a:ext>
              </a:extLst>
            </p:cNvPr>
            <p:cNvSpPr/>
            <p:nvPr/>
          </p:nvSpPr>
          <p:spPr>
            <a:xfrm>
              <a:off x="3304674" y="1828800"/>
              <a:ext cx="3497179" cy="2422358"/>
            </a:xfrm>
            <a:prstGeom prst="rect">
              <a:avLst/>
            </a:prstGeom>
            <a:solidFill>
              <a:srgbClr val="005EB8">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A06EDB79-0C78-EBF7-83FF-F854C8AE059B}"/>
                </a:ext>
              </a:extLst>
            </p:cNvPr>
            <p:cNvSpPr txBox="1"/>
            <p:nvPr/>
          </p:nvSpPr>
          <p:spPr>
            <a:xfrm>
              <a:off x="2605456" y="1456490"/>
              <a:ext cx="1564703" cy="422766"/>
            </a:xfrm>
            <a:prstGeom prst="rect">
              <a:avLst/>
            </a:prstGeom>
            <a:noFill/>
          </p:spPr>
          <p:txBody>
            <a:bodyPr wrap="square" rtlCol="0">
              <a:spAutoFit/>
            </a:bodyPr>
            <a:lstStyle/>
            <a:p>
              <a:pPr algn="ctr"/>
              <a:r>
                <a:rPr lang="en-GB" sz="1000" dirty="0"/>
                <a:t>Start of Covid-19 restrictions</a:t>
              </a:r>
            </a:p>
          </p:txBody>
        </p:sp>
        <p:sp>
          <p:nvSpPr>
            <p:cNvPr id="7" name="TextBox 6">
              <a:extLst>
                <a:ext uri="{FF2B5EF4-FFF2-40B4-BE49-F238E27FC236}">
                  <a16:creationId xmlns:a16="http://schemas.microsoft.com/office/drawing/2014/main" id="{ACC1DD73-BB01-F254-2890-52418BE57E19}"/>
                </a:ext>
              </a:extLst>
            </p:cNvPr>
            <p:cNvSpPr txBox="1"/>
            <p:nvPr/>
          </p:nvSpPr>
          <p:spPr>
            <a:xfrm>
              <a:off x="6116188" y="1449138"/>
              <a:ext cx="1626226" cy="422766"/>
            </a:xfrm>
            <a:prstGeom prst="rect">
              <a:avLst/>
            </a:prstGeom>
            <a:noFill/>
          </p:spPr>
          <p:txBody>
            <a:bodyPr wrap="square" rtlCol="0">
              <a:spAutoFit/>
            </a:bodyPr>
            <a:lstStyle/>
            <a:p>
              <a:pPr algn="ctr"/>
              <a:r>
                <a:rPr lang="en-GB" sz="1000" dirty="0"/>
                <a:t>Final Covid-19 restrictions lifted</a:t>
              </a:r>
            </a:p>
          </p:txBody>
        </p:sp>
        <p:sp>
          <p:nvSpPr>
            <p:cNvPr id="11" name="Rectangle 10">
              <a:extLst>
                <a:ext uri="{FF2B5EF4-FFF2-40B4-BE49-F238E27FC236}">
                  <a16:creationId xmlns:a16="http://schemas.microsoft.com/office/drawing/2014/main" id="{2719E3CE-E891-8D07-C635-E60ABDF48F6F}"/>
                </a:ext>
              </a:extLst>
            </p:cNvPr>
            <p:cNvSpPr/>
            <p:nvPr/>
          </p:nvSpPr>
          <p:spPr>
            <a:xfrm>
              <a:off x="8694821" y="1828800"/>
              <a:ext cx="2133601" cy="2422358"/>
            </a:xfrm>
            <a:prstGeom prst="rect">
              <a:avLst/>
            </a:prstGeom>
            <a:solidFill>
              <a:srgbClr val="005EB8">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32B95290-458D-72C6-F635-F897C5B32300}"/>
                </a:ext>
              </a:extLst>
            </p:cNvPr>
            <p:cNvSpPr txBox="1"/>
            <p:nvPr/>
          </p:nvSpPr>
          <p:spPr>
            <a:xfrm>
              <a:off x="8694820" y="1580363"/>
              <a:ext cx="2133601" cy="260163"/>
            </a:xfrm>
            <a:prstGeom prst="rect">
              <a:avLst/>
            </a:prstGeom>
            <a:noFill/>
          </p:spPr>
          <p:txBody>
            <a:bodyPr wrap="square" rtlCol="0">
              <a:spAutoFit/>
            </a:bodyPr>
            <a:lstStyle/>
            <a:p>
              <a:pPr algn="ctr"/>
              <a:r>
                <a:rPr lang="en-GB" sz="1000" dirty="0"/>
                <a:t>Optometry First Pilot</a:t>
              </a:r>
            </a:p>
          </p:txBody>
        </p:sp>
        <p:cxnSp>
          <p:nvCxnSpPr>
            <p:cNvPr id="14" name="Straight Connector 13">
              <a:extLst>
                <a:ext uri="{FF2B5EF4-FFF2-40B4-BE49-F238E27FC236}">
                  <a16:creationId xmlns:a16="http://schemas.microsoft.com/office/drawing/2014/main" id="{1496CF0B-0551-0689-0C42-7AE65294F1F1}"/>
                </a:ext>
              </a:extLst>
            </p:cNvPr>
            <p:cNvCxnSpPr>
              <a:stCxn id="5" idx="2"/>
            </p:cNvCxnSpPr>
            <p:nvPr/>
          </p:nvCxnSpPr>
          <p:spPr>
            <a:xfrm flipH="1" flipV="1">
              <a:off x="5053263" y="1826583"/>
              <a:ext cx="1" cy="2424575"/>
            </a:xfrm>
            <a:prstGeom prst="line">
              <a:avLst/>
            </a:prstGeom>
            <a:ln>
              <a:solidFill>
                <a:srgbClr val="005E54"/>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D41CCCA4-6A39-FAAB-6F74-F654B46C01C2}"/>
                </a:ext>
              </a:extLst>
            </p:cNvPr>
            <p:cNvSpPr txBox="1"/>
            <p:nvPr/>
          </p:nvSpPr>
          <p:spPr>
            <a:xfrm>
              <a:off x="4194410" y="1485839"/>
              <a:ext cx="1870789" cy="422766"/>
            </a:xfrm>
            <a:prstGeom prst="rect">
              <a:avLst/>
            </a:prstGeom>
            <a:noFill/>
          </p:spPr>
          <p:txBody>
            <a:bodyPr wrap="square" rtlCol="0">
              <a:spAutoFit/>
            </a:bodyPr>
            <a:lstStyle/>
            <a:p>
              <a:pPr algn="ctr"/>
              <a:r>
                <a:rPr lang="en-GB" sz="1000" dirty="0"/>
                <a:t>Start of Covid Urgent Eyecare Service</a:t>
              </a:r>
            </a:p>
          </p:txBody>
        </p:sp>
      </p:grpSp>
      <p:graphicFrame>
        <p:nvGraphicFramePr>
          <p:cNvPr id="16" name="Table 15">
            <a:extLst>
              <a:ext uri="{FF2B5EF4-FFF2-40B4-BE49-F238E27FC236}">
                <a16:creationId xmlns:a16="http://schemas.microsoft.com/office/drawing/2014/main" id="{3F2F5F48-3300-7443-49F8-AC9D14056537}"/>
              </a:ext>
            </a:extLst>
          </p:cNvPr>
          <p:cNvGraphicFramePr>
            <a:graphicFrameLocks noGrp="1"/>
          </p:cNvGraphicFramePr>
          <p:nvPr>
            <p:extLst>
              <p:ext uri="{D42A27DB-BD31-4B8C-83A1-F6EECF244321}">
                <p14:modId xmlns:p14="http://schemas.microsoft.com/office/powerpoint/2010/main" val="1344268714"/>
              </p:ext>
            </p:extLst>
          </p:nvPr>
        </p:nvGraphicFramePr>
        <p:xfrm>
          <a:off x="332792" y="5180834"/>
          <a:ext cx="7608266" cy="1337310"/>
        </p:xfrm>
        <a:graphic>
          <a:graphicData uri="http://schemas.openxmlformats.org/drawingml/2006/table">
            <a:tbl>
              <a:tblPr>
                <a:tableStyleId>{5C22544A-7EE6-4342-B048-85BDC9FD1C3A}</a:tableStyleId>
              </a:tblPr>
              <a:tblGrid>
                <a:gridCol w="653638">
                  <a:extLst>
                    <a:ext uri="{9D8B030D-6E8A-4147-A177-3AD203B41FA5}">
                      <a16:colId xmlns:a16="http://schemas.microsoft.com/office/drawing/2014/main" val="1208220083"/>
                    </a:ext>
                  </a:extLst>
                </a:gridCol>
                <a:gridCol w="451606">
                  <a:extLst>
                    <a:ext uri="{9D8B030D-6E8A-4147-A177-3AD203B41FA5}">
                      <a16:colId xmlns:a16="http://schemas.microsoft.com/office/drawing/2014/main" val="477968726"/>
                    </a:ext>
                  </a:extLst>
                </a:gridCol>
                <a:gridCol w="582333">
                  <a:extLst>
                    <a:ext uri="{9D8B030D-6E8A-4147-A177-3AD203B41FA5}">
                      <a16:colId xmlns:a16="http://schemas.microsoft.com/office/drawing/2014/main" val="3808170004"/>
                    </a:ext>
                  </a:extLst>
                </a:gridCol>
                <a:gridCol w="665523">
                  <a:extLst>
                    <a:ext uri="{9D8B030D-6E8A-4147-A177-3AD203B41FA5}">
                      <a16:colId xmlns:a16="http://schemas.microsoft.com/office/drawing/2014/main" val="2946565190"/>
                    </a:ext>
                  </a:extLst>
                </a:gridCol>
                <a:gridCol w="1457813">
                  <a:extLst>
                    <a:ext uri="{9D8B030D-6E8A-4147-A177-3AD203B41FA5}">
                      <a16:colId xmlns:a16="http://schemas.microsoft.com/office/drawing/2014/main" val="1603426593"/>
                    </a:ext>
                  </a:extLst>
                </a:gridCol>
                <a:gridCol w="451606">
                  <a:extLst>
                    <a:ext uri="{9D8B030D-6E8A-4147-A177-3AD203B41FA5}">
                      <a16:colId xmlns:a16="http://schemas.microsoft.com/office/drawing/2014/main" val="1113086168"/>
                    </a:ext>
                  </a:extLst>
                </a:gridCol>
                <a:gridCol w="582333">
                  <a:extLst>
                    <a:ext uri="{9D8B030D-6E8A-4147-A177-3AD203B41FA5}">
                      <a16:colId xmlns:a16="http://schemas.microsoft.com/office/drawing/2014/main" val="2930132836"/>
                    </a:ext>
                  </a:extLst>
                </a:gridCol>
                <a:gridCol w="665523">
                  <a:extLst>
                    <a:ext uri="{9D8B030D-6E8A-4147-A177-3AD203B41FA5}">
                      <a16:colId xmlns:a16="http://schemas.microsoft.com/office/drawing/2014/main" val="2214228936"/>
                    </a:ext>
                  </a:extLst>
                </a:gridCol>
                <a:gridCol w="1449891">
                  <a:extLst>
                    <a:ext uri="{9D8B030D-6E8A-4147-A177-3AD203B41FA5}">
                      <a16:colId xmlns:a16="http://schemas.microsoft.com/office/drawing/2014/main" val="2476070823"/>
                    </a:ext>
                  </a:extLst>
                </a:gridCol>
                <a:gridCol w="648000">
                  <a:extLst>
                    <a:ext uri="{9D8B030D-6E8A-4147-A177-3AD203B41FA5}">
                      <a16:colId xmlns:a16="http://schemas.microsoft.com/office/drawing/2014/main" val="3098137382"/>
                    </a:ext>
                  </a:extLst>
                </a:gridCol>
              </a:tblGrid>
              <a:tr h="190500">
                <a:tc rowSpan="2">
                  <a:txBody>
                    <a:bodyPr/>
                    <a:lstStyle/>
                    <a:p>
                      <a:pPr algn="ctr" fontAlgn="ctr"/>
                      <a:r>
                        <a:rPr lang="en-GB" sz="1400" u="none" strike="noStrike" dirty="0">
                          <a:solidFill>
                            <a:schemeClr val="bg1"/>
                          </a:solidFill>
                          <a:effectLst/>
                          <a:latin typeface="+mn-lt"/>
                        </a:rPr>
                        <a:t>Year</a:t>
                      </a:r>
                      <a:endParaRPr lang="en-GB" sz="1400" b="0" i="0" u="none" strike="noStrike" dirty="0">
                        <a:solidFill>
                          <a:schemeClr val="bg1"/>
                        </a:solidFill>
                        <a:effectLst/>
                        <a:latin typeface="+mn-lt"/>
                      </a:endParaRPr>
                    </a:p>
                  </a:txBody>
                  <a:tcPr marL="9525" marR="9525" marT="9525" marB="0" anchor="ctr">
                    <a:lnR w="12700" cap="flat" cmpd="sng" algn="ctr">
                      <a:solidFill>
                        <a:schemeClr val="bg1"/>
                      </a:solidFill>
                      <a:prstDash val="solid"/>
                      <a:round/>
                      <a:headEnd type="none" w="med" len="med"/>
                      <a:tailEnd type="none" w="med" len="med"/>
                    </a:lnR>
                    <a:lnB w="12700" cap="flat" cmpd="sng" algn="ctr">
                      <a:solidFill>
                        <a:srgbClr val="003087"/>
                      </a:solidFill>
                      <a:prstDash val="solid"/>
                      <a:round/>
                      <a:headEnd type="none" w="med" len="med"/>
                      <a:tailEnd type="none" w="med" len="med"/>
                    </a:lnB>
                    <a:solidFill>
                      <a:srgbClr val="003087"/>
                    </a:solidFill>
                  </a:tcPr>
                </a:tc>
                <a:tc gridSpan="4">
                  <a:txBody>
                    <a:bodyPr/>
                    <a:lstStyle/>
                    <a:p>
                      <a:pPr algn="ctr" fontAlgn="b"/>
                      <a:r>
                        <a:rPr lang="en-GB" sz="1400" u="none" strike="noStrike" dirty="0">
                          <a:solidFill>
                            <a:schemeClr val="bg1"/>
                          </a:solidFill>
                          <a:effectLst/>
                          <a:latin typeface="+mn-lt"/>
                        </a:rPr>
                        <a:t>Referrals from ED</a:t>
                      </a:r>
                      <a:endParaRPr lang="en-GB" sz="1400" b="0" i="0" u="none" strike="noStrike" dirty="0">
                        <a:solidFill>
                          <a:schemeClr val="bg1"/>
                        </a:solidFill>
                        <a:effectLst/>
                        <a:latin typeface="+mn-lt"/>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rgbClr val="003087"/>
                      </a:solidFill>
                      <a:prstDash val="solid"/>
                      <a:round/>
                      <a:headEnd type="none" w="med" len="med"/>
                      <a:tailEnd type="none" w="med" len="med"/>
                    </a:lnB>
                    <a:solidFill>
                      <a:srgbClr val="003087"/>
                    </a:solidFill>
                  </a:tcPr>
                </a:tc>
                <a:tc hMerge="1">
                  <a:txBody>
                    <a:bodyPr/>
                    <a:lstStyle/>
                    <a:p>
                      <a:endParaRPr lang="en-GB"/>
                    </a:p>
                  </a:txBody>
                  <a:tcPr/>
                </a:tc>
                <a:tc hMerge="1">
                  <a:txBody>
                    <a:bodyPr/>
                    <a:lstStyle/>
                    <a:p>
                      <a:endParaRPr lang="en-GB"/>
                    </a:p>
                  </a:txBody>
                  <a:tcPr/>
                </a:tc>
                <a:tc hMerge="1">
                  <a:txBody>
                    <a:bodyPr/>
                    <a:lstStyle/>
                    <a:p>
                      <a:pPr algn="ctr" fontAlgn="b"/>
                      <a:endParaRPr lang="en-GB" sz="1400" b="0" i="0" u="none" strike="noStrike" dirty="0">
                        <a:solidFill>
                          <a:schemeClr val="bg1"/>
                        </a:solidFill>
                        <a:effectLst/>
                        <a:latin typeface="+mn-lt"/>
                      </a:endParaRPr>
                    </a:p>
                  </a:txBody>
                  <a:tcPr marL="9525" marR="9525" marT="9525" marB="0" anchor="b">
                    <a:lnL w="12700" cap="flat" cmpd="sng" algn="ctr">
                      <a:solidFill>
                        <a:srgbClr val="003087"/>
                      </a:solidFill>
                      <a:prstDash val="solid"/>
                      <a:round/>
                      <a:headEnd type="none" w="med" len="med"/>
                      <a:tailEnd type="none" w="med" len="med"/>
                    </a:lnL>
                    <a:lnR w="12700" cap="flat" cmpd="sng" algn="ctr">
                      <a:solidFill>
                        <a:srgbClr val="003087"/>
                      </a:solidFill>
                      <a:prstDash val="solid"/>
                      <a:round/>
                      <a:headEnd type="none" w="med" len="med"/>
                      <a:tailEnd type="none" w="med" len="med"/>
                    </a:lnR>
                    <a:lnB w="12700" cap="flat" cmpd="sng" algn="ctr">
                      <a:solidFill>
                        <a:srgbClr val="003087"/>
                      </a:solidFill>
                      <a:prstDash val="solid"/>
                      <a:round/>
                      <a:headEnd type="none" w="med" len="med"/>
                      <a:tailEnd type="none" w="med" len="med"/>
                    </a:lnB>
                    <a:solidFill>
                      <a:srgbClr val="003087"/>
                    </a:solidFill>
                  </a:tcPr>
                </a:tc>
                <a:tc gridSpan="4">
                  <a:txBody>
                    <a:bodyPr/>
                    <a:lstStyle/>
                    <a:p>
                      <a:pPr algn="ctr" fontAlgn="b"/>
                      <a:r>
                        <a:rPr lang="en-GB" sz="1400" u="none" strike="noStrike" dirty="0">
                          <a:solidFill>
                            <a:schemeClr val="bg1"/>
                          </a:solidFill>
                          <a:effectLst/>
                          <a:latin typeface="+mn-lt"/>
                        </a:rPr>
                        <a:t>Other referral sources</a:t>
                      </a:r>
                      <a:endParaRPr lang="en-GB" sz="1400" b="0" i="0" u="none" strike="noStrike" dirty="0">
                        <a:solidFill>
                          <a:schemeClr val="bg1"/>
                        </a:solidFill>
                        <a:effectLst/>
                        <a:latin typeface="+mn-lt"/>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rgbClr val="003087"/>
                      </a:solidFill>
                      <a:prstDash val="solid"/>
                      <a:round/>
                      <a:headEnd type="none" w="med" len="med"/>
                      <a:tailEnd type="none" w="med" len="med"/>
                    </a:lnB>
                    <a:solidFill>
                      <a:srgbClr val="003087"/>
                    </a:solidFill>
                  </a:tcPr>
                </a:tc>
                <a:tc hMerge="1">
                  <a:txBody>
                    <a:bodyPr/>
                    <a:lstStyle/>
                    <a:p>
                      <a:endParaRPr lang="en-GB"/>
                    </a:p>
                  </a:txBody>
                  <a:tcPr/>
                </a:tc>
                <a:tc hMerge="1">
                  <a:txBody>
                    <a:bodyPr/>
                    <a:lstStyle/>
                    <a:p>
                      <a:endParaRPr lang="en-GB"/>
                    </a:p>
                  </a:txBody>
                  <a:tcPr/>
                </a:tc>
                <a:tc hMerge="1">
                  <a:txBody>
                    <a:bodyPr/>
                    <a:lstStyle/>
                    <a:p>
                      <a:endParaRPr lang="en-GB"/>
                    </a:p>
                  </a:txBody>
                  <a:tcPr/>
                </a:tc>
                <a:tc rowSpan="2">
                  <a:txBody>
                    <a:bodyPr/>
                    <a:lstStyle/>
                    <a:p>
                      <a:pPr algn="ctr" fontAlgn="ctr"/>
                      <a:r>
                        <a:rPr lang="en-GB" sz="1400" b="0" i="0" u="none" strike="noStrike" dirty="0">
                          <a:solidFill>
                            <a:schemeClr val="bg1"/>
                          </a:solidFill>
                          <a:effectLst/>
                          <a:latin typeface="+mn-lt"/>
                        </a:rPr>
                        <a:t>All Activity</a:t>
                      </a:r>
                    </a:p>
                  </a:txBody>
                  <a:tcPr marL="9525" marR="9525" marT="9525" marB="0" anchor="ctr">
                    <a:lnL w="12700" cap="flat" cmpd="sng" algn="ctr">
                      <a:solidFill>
                        <a:schemeClr val="bg1"/>
                      </a:solidFill>
                      <a:prstDash val="solid"/>
                      <a:round/>
                      <a:headEnd type="none" w="med" len="med"/>
                      <a:tailEnd type="none" w="med" len="med"/>
                    </a:lnL>
                    <a:lnB w="12700" cap="flat" cmpd="sng" algn="ctr">
                      <a:solidFill>
                        <a:srgbClr val="003087"/>
                      </a:solidFill>
                      <a:prstDash val="solid"/>
                      <a:round/>
                      <a:headEnd type="none" w="med" len="med"/>
                      <a:tailEnd type="none" w="med" len="med"/>
                    </a:lnB>
                    <a:solidFill>
                      <a:srgbClr val="003087"/>
                    </a:solidFill>
                  </a:tcPr>
                </a:tc>
                <a:extLst>
                  <a:ext uri="{0D108BD9-81ED-4DB2-BD59-A6C34878D82A}">
                    <a16:rowId xmlns:a16="http://schemas.microsoft.com/office/drawing/2014/main" val="1925862297"/>
                  </a:ext>
                </a:extLst>
              </a:tr>
              <a:tr h="190500">
                <a:tc vMerge="1">
                  <a:txBody>
                    <a:bodyPr/>
                    <a:lstStyle/>
                    <a:p>
                      <a:endParaRPr lang="en-GB"/>
                    </a:p>
                  </a:txBody>
                  <a:tcPr/>
                </a:tc>
                <a:tc>
                  <a:txBody>
                    <a:bodyPr/>
                    <a:lstStyle/>
                    <a:p>
                      <a:pPr algn="ctr" fontAlgn="b"/>
                      <a:r>
                        <a:rPr lang="en-GB" sz="1400" u="none" strike="noStrike" dirty="0">
                          <a:solidFill>
                            <a:schemeClr val="bg1"/>
                          </a:solidFill>
                          <a:effectLst/>
                          <a:latin typeface="+mn-lt"/>
                        </a:rPr>
                        <a:t>Total</a:t>
                      </a:r>
                      <a:endParaRPr lang="en-GB" sz="1400" b="0" i="0" u="none" strike="noStrike" dirty="0">
                        <a:solidFill>
                          <a:schemeClr val="bg1"/>
                        </a:solidFill>
                        <a:effectLst/>
                        <a:latin typeface="+mn-lt"/>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rgbClr val="003087"/>
                      </a:solidFill>
                      <a:prstDash val="solid"/>
                      <a:round/>
                      <a:headEnd type="none" w="med" len="med"/>
                      <a:tailEnd type="none" w="med" len="med"/>
                    </a:lnR>
                    <a:lnT w="12700" cap="flat" cmpd="sng" algn="ctr">
                      <a:solidFill>
                        <a:srgbClr val="003087"/>
                      </a:solidFill>
                      <a:prstDash val="solid"/>
                      <a:round/>
                      <a:headEnd type="none" w="med" len="med"/>
                      <a:tailEnd type="none" w="med" len="med"/>
                    </a:lnT>
                    <a:lnB w="12700" cap="flat" cmpd="sng" algn="ctr">
                      <a:solidFill>
                        <a:srgbClr val="003087"/>
                      </a:solidFill>
                      <a:prstDash val="solid"/>
                      <a:round/>
                      <a:headEnd type="none" w="med" len="med"/>
                      <a:tailEnd type="none" w="med" len="med"/>
                    </a:lnB>
                    <a:solidFill>
                      <a:srgbClr val="003087"/>
                    </a:solidFill>
                  </a:tcPr>
                </a:tc>
                <a:tc>
                  <a:txBody>
                    <a:bodyPr/>
                    <a:lstStyle/>
                    <a:p>
                      <a:pPr algn="ctr" fontAlgn="b"/>
                      <a:r>
                        <a:rPr lang="en-GB" sz="1400" u="none" strike="noStrike">
                          <a:solidFill>
                            <a:schemeClr val="bg1"/>
                          </a:solidFill>
                          <a:effectLst/>
                          <a:latin typeface="+mn-lt"/>
                        </a:rPr>
                        <a:t>Urgent</a:t>
                      </a:r>
                      <a:endParaRPr lang="en-GB" sz="1400" b="0" i="0" u="none" strike="noStrike">
                        <a:solidFill>
                          <a:schemeClr val="bg1"/>
                        </a:solidFill>
                        <a:effectLst/>
                        <a:latin typeface="+mn-lt"/>
                      </a:endParaRPr>
                    </a:p>
                  </a:txBody>
                  <a:tcPr marL="9525" marR="9525" marT="9525" marB="0" anchor="b">
                    <a:lnL w="12700" cap="flat" cmpd="sng" algn="ctr">
                      <a:solidFill>
                        <a:srgbClr val="003087"/>
                      </a:solidFill>
                      <a:prstDash val="solid"/>
                      <a:round/>
                      <a:headEnd type="none" w="med" len="med"/>
                      <a:tailEnd type="none" w="med" len="med"/>
                    </a:lnL>
                    <a:lnR w="12700" cap="flat" cmpd="sng" algn="ctr">
                      <a:solidFill>
                        <a:srgbClr val="003087"/>
                      </a:solidFill>
                      <a:prstDash val="solid"/>
                      <a:round/>
                      <a:headEnd type="none" w="med" len="med"/>
                      <a:tailEnd type="none" w="med" len="med"/>
                    </a:lnR>
                    <a:lnT w="12700" cap="flat" cmpd="sng" algn="ctr">
                      <a:solidFill>
                        <a:srgbClr val="003087"/>
                      </a:solidFill>
                      <a:prstDash val="solid"/>
                      <a:round/>
                      <a:headEnd type="none" w="med" len="med"/>
                      <a:tailEnd type="none" w="med" len="med"/>
                    </a:lnT>
                    <a:lnB w="12700" cap="flat" cmpd="sng" algn="ctr">
                      <a:solidFill>
                        <a:srgbClr val="003087"/>
                      </a:solidFill>
                      <a:prstDash val="solid"/>
                      <a:round/>
                      <a:headEnd type="none" w="med" len="med"/>
                      <a:tailEnd type="none" w="med" len="med"/>
                    </a:lnB>
                    <a:solidFill>
                      <a:srgbClr val="003087"/>
                    </a:solidFill>
                  </a:tcPr>
                </a:tc>
                <a:tc>
                  <a:txBody>
                    <a:bodyPr/>
                    <a:lstStyle/>
                    <a:p>
                      <a:pPr algn="ctr" fontAlgn="b"/>
                      <a:r>
                        <a:rPr lang="en-GB" sz="1400" u="none" strike="noStrike">
                          <a:solidFill>
                            <a:schemeClr val="bg1"/>
                          </a:solidFill>
                          <a:effectLst/>
                          <a:latin typeface="+mn-lt"/>
                        </a:rPr>
                        <a:t>Routine</a:t>
                      </a:r>
                      <a:endParaRPr lang="en-GB" sz="1400" b="0" i="0" u="none" strike="noStrike">
                        <a:solidFill>
                          <a:schemeClr val="bg1"/>
                        </a:solidFill>
                        <a:effectLst/>
                        <a:latin typeface="+mn-lt"/>
                      </a:endParaRPr>
                    </a:p>
                  </a:txBody>
                  <a:tcPr marL="9525" marR="9525" marT="9525" marB="0" anchor="b">
                    <a:lnL w="12700" cap="flat" cmpd="sng" algn="ctr">
                      <a:solidFill>
                        <a:srgbClr val="003087"/>
                      </a:solidFill>
                      <a:prstDash val="solid"/>
                      <a:round/>
                      <a:headEnd type="none" w="med" len="med"/>
                      <a:tailEnd type="none" w="med" len="med"/>
                    </a:lnL>
                    <a:lnR w="12700" cap="flat" cmpd="sng" algn="ctr">
                      <a:solidFill>
                        <a:srgbClr val="003087"/>
                      </a:solidFill>
                      <a:prstDash val="solid"/>
                      <a:round/>
                      <a:headEnd type="none" w="med" len="med"/>
                      <a:tailEnd type="none" w="med" len="med"/>
                    </a:lnR>
                    <a:lnT w="12700" cap="flat" cmpd="sng" algn="ctr">
                      <a:solidFill>
                        <a:srgbClr val="003087"/>
                      </a:solidFill>
                      <a:prstDash val="solid"/>
                      <a:round/>
                      <a:headEnd type="none" w="med" len="med"/>
                      <a:tailEnd type="none" w="med" len="med"/>
                    </a:lnT>
                    <a:lnB w="12700" cap="flat" cmpd="sng" algn="ctr">
                      <a:solidFill>
                        <a:srgbClr val="003087"/>
                      </a:solidFill>
                      <a:prstDash val="solid"/>
                      <a:round/>
                      <a:headEnd type="none" w="med" len="med"/>
                      <a:tailEnd type="none" w="med" len="med"/>
                    </a:lnB>
                    <a:solidFill>
                      <a:srgbClr val="003087"/>
                    </a:solidFill>
                  </a:tcPr>
                </a:tc>
                <a:tc>
                  <a:txBody>
                    <a:bodyPr/>
                    <a:lstStyle/>
                    <a:p>
                      <a:pPr algn="ctr" fontAlgn="b"/>
                      <a:r>
                        <a:rPr lang="en-GB" sz="1400" u="none" strike="noStrike" dirty="0">
                          <a:solidFill>
                            <a:schemeClr val="bg1"/>
                          </a:solidFill>
                          <a:effectLst/>
                          <a:latin typeface="+mn-lt"/>
                        </a:rPr>
                        <a:t>Routine % of Total</a:t>
                      </a:r>
                      <a:endParaRPr lang="en-GB" sz="1400" b="0" i="0" u="none" strike="noStrike" dirty="0">
                        <a:solidFill>
                          <a:schemeClr val="bg1"/>
                        </a:solidFill>
                        <a:effectLst/>
                        <a:latin typeface="+mn-lt"/>
                      </a:endParaRPr>
                    </a:p>
                  </a:txBody>
                  <a:tcPr marL="9525" marR="9525" marT="9525" marB="0" anchor="b">
                    <a:lnL w="12700" cap="flat" cmpd="sng" algn="ctr">
                      <a:solidFill>
                        <a:srgbClr val="003087"/>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3087"/>
                      </a:solidFill>
                      <a:prstDash val="solid"/>
                      <a:round/>
                      <a:headEnd type="none" w="med" len="med"/>
                      <a:tailEnd type="none" w="med" len="med"/>
                    </a:lnT>
                    <a:lnB w="12700" cap="flat" cmpd="sng" algn="ctr">
                      <a:solidFill>
                        <a:srgbClr val="003087"/>
                      </a:solidFill>
                      <a:prstDash val="solid"/>
                      <a:round/>
                      <a:headEnd type="none" w="med" len="med"/>
                      <a:tailEnd type="none" w="med" len="med"/>
                    </a:lnB>
                    <a:solidFill>
                      <a:srgbClr val="003087"/>
                    </a:solidFill>
                  </a:tcPr>
                </a:tc>
                <a:tc>
                  <a:txBody>
                    <a:bodyPr/>
                    <a:lstStyle/>
                    <a:p>
                      <a:pPr algn="l" fontAlgn="ctr"/>
                      <a:r>
                        <a:rPr lang="en-GB" sz="1400" u="none" strike="noStrike" dirty="0">
                          <a:solidFill>
                            <a:schemeClr val="bg1"/>
                          </a:solidFill>
                          <a:effectLst/>
                          <a:latin typeface="+mn-lt"/>
                        </a:rPr>
                        <a:t>Total</a:t>
                      </a:r>
                      <a:endParaRPr lang="en-GB" sz="1400" b="0" i="0" u="none" strike="noStrike" dirty="0">
                        <a:solidFill>
                          <a:schemeClr val="bg1"/>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rgbClr val="003087"/>
                      </a:solidFill>
                      <a:prstDash val="solid"/>
                      <a:round/>
                      <a:headEnd type="none" w="med" len="med"/>
                      <a:tailEnd type="none" w="med" len="med"/>
                    </a:lnR>
                    <a:lnT w="12700" cap="flat" cmpd="sng" algn="ctr">
                      <a:solidFill>
                        <a:srgbClr val="003087"/>
                      </a:solidFill>
                      <a:prstDash val="solid"/>
                      <a:round/>
                      <a:headEnd type="none" w="med" len="med"/>
                      <a:tailEnd type="none" w="med" len="med"/>
                    </a:lnT>
                    <a:lnB w="12700" cap="flat" cmpd="sng" algn="ctr">
                      <a:solidFill>
                        <a:srgbClr val="003087"/>
                      </a:solidFill>
                      <a:prstDash val="solid"/>
                      <a:round/>
                      <a:headEnd type="none" w="med" len="med"/>
                      <a:tailEnd type="none" w="med" len="med"/>
                    </a:lnB>
                    <a:solidFill>
                      <a:srgbClr val="003087"/>
                    </a:solidFill>
                  </a:tcPr>
                </a:tc>
                <a:tc>
                  <a:txBody>
                    <a:bodyPr/>
                    <a:lstStyle/>
                    <a:p>
                      <a:pPr algn="l" fontAlgn="ctr"/>
                      <a:r>
                        <a:rPr lang="en-GB" sz="1400" u="none" strike="noStrike" dirty="0">
                          <a:solidFill>
                            <a:schemeClr val="bg1"/>
                          </a:solidFill>
                          <a:effectLst/>
                          <a:latin typeface="+mn-lt"/>
                        </a:rPr>
                        <a:t>Urgent</a:t>
                      </a:r>
                      <a:endParaRPr lang="en-GB" sz="1400" b="0" i="0" u="none" strike="noStrike" dirty="0">
                        <a:solidFill>
                          <a:schemeClr val="bg1"/>
                        </a:solidFill>
                        <a:effectLst/>
                        <a:latin typeface="+mn-lt"/>
                      </a:endParaRPr>
                    </a:p>
                  </a:txBody>
                  <a:tcPr marL="9525" marR="9525" marT="9525" marB="0" anchor="ctr">
                    <a:lnL w="12700" cap="flat" cmpd="sng" algn="ctr">
                      <a:solidFill>
                        <a:srgbClr val="003087"/>
                      </a:solidFill>
                      <a:prstDash val="solid"/>
                      <a:round/>
                      <a:headEnd type="none" w="med" len="med"/>
                      <a:tailEnd type="none" w="med" len="med"/>
                    </a:lnL>
                    <a:lnR w="12700" cap="flat" cmpd="sng" algn="ctr">
                      <a:solidFill>
                        <a:srgbClr val="003087"/>
                      </a:solidFill>
                      <a:prstDash val="solid"/>
                      <a:round/>
                      <a:headEnd type="none" w="med" len="med"/>
                      <a:tailEnd type="none" w="med" len="med"/>
                    </a:lnR>
                    <a:lnT w="12700" cap="flat" cmpd="sng" algn="ctr">
                      <a:solidFill>
                        <a:srgbClr val="003087"/>
                      </a:solidFill>
                      <a:prstDash val="solid"/>
                      <a:round/>
                      <a:headEnd type="none" w="med" len="med"/>
                      <a:tailEnd type="none" w="med" len="med"/>
                    </a:lnT>
                    <a:lnB w="12700" cap="flat" cmpd="sng" algn="ctr">
                      <a:solidFill>
                        <a:srgbClr val="003087"/>
                      </a:solidFill>
                      <a:prstDash val="solid"/>
                      <a:round/>
                      <a:headEnd type="none" w="med" len="med"/>
                      <a:tailEnd type="none" w="med" len="med"/>
                    </a:lnB>
                    <a:solidFill>
                      <a:srgbClr val="003087"/>
                    </a:solidFill>
                  </a:tcPr>
                </a:tc>
                <a:tc>
                  <a:txBody>
                    <a:bodyPr/>
                    <a:lstStyle/>
                    <a:p>
                      <a:pPr algn="l" fontAlgn="ctr"/>
                      <a:r>
                        <a:rPr lang="en-GB" sz="1400" u="none" strike="noStrike" dirty="0">
                          <a:solidFill>
                            <a:schemeClr val="bg1"/>
                          </a:solidFill>
                          <a:effectLst/>
                          <a:latin typeface="+mn-lt"/>
                        </a:rPr>
                        <a:t>Routine</a:t>
                      </a:r>
                      <a:endParaRPr lang="en-GB" sz="1400" b="0" i="0" u="none" strike="noStrike" dirty="0">
                        <a:solidFill>
                          <a:schemeClr val="bg1"/>
                        </a:solidFill>
                        <a:effectLst/>
                        <a:latin typeface="+mn-lt"/>
                      </a:endParaRPr>
                    </a:p>
                  </a:txBody>
                  <a:tcPr marL="9525" marR="9525" marT="9525" marB="0" anchor="ctr">
                    <a:lnL w="12700" cap="flat" cmpd="sng" algn="ctr">
                      <a:solidFill>
                        <a:srgbClr val="003087"/>
                      </a:solidFill>
                      <a:prstDash val="solid"/>
                      <a:round/>
                      <a:headEnd type="none" w="med" len="med"/>
                      <a:tailEnd type="none" w="med" len="med"/>
                    </a:lnL>
                    <a:lnR w="12700" cap="flat" cmpd="sng" algn="ctr">
                      <a:solidFill>
                        <a:srgbClr val="003087"/>
                      </a:solidFill>
                      <a:prstDash val="solid"/>
                      <a:round/>
                      <a:headEnd type="none" w="med" len="med"/>
                      <a:tailEnd type="none" w="med" len="med"/>
                    </a:lnR>
                    <a:lnT w="12700" cap="flat" cmpd="sng" algn="ctr">
                      <a:solidFill>
                        <a:srgbClr val="003087"/>
                      </a:solidFill>
                      <a:prstDash val="solid"/>
                      <a:round/>
                      <a:headEnd type="none" w="med" len="med"/>
                      <a:tailEnd type="none" w="med" len="med"/>
                    </a:lnT>
                    <a:lnB w="12700" cap="flat" cmpd="sng" algn="ctr">
                      <a:solidFill>
                        <a:srgbClr val="003087"/>
                      </a:solidFill>
                      <a:prstDash val="solid"/>
                      <a:round/>
                      <a:headEnd type="none" w="med" len="med"/>
                      <a:tailEnd type="none" w="med" len="med"/>
                    </a:lnB>
                    <a:solidFill>
                      <a:srgbClr val="003087"/>
                    </a:solidFill>
                  </a:tcPr>
                </a:tc>
                <a:tc>
                  <a:txBody>
                    <a:bodyPr/>
                    <a:lstStyle/>
                    <a:p>
                      <a:pPr algn="l" fontAlgn="ctr"/>
                      <a:r>
                        <a:rPr lang="en-GB" sz="1400" u="none" strike="noStrike" dirty="0">
                          <a:solidFill>
                            <a:schemeClr val="bg1"/>
                          </a:solidFill>
                          <a:effectLst/>
                          <a:latin typeface="+mn-lt"/>
                        </a:rPr>
                        <a:t>Routine % of Total</a:t>
                      </a:r>
                      <a:endParaRPr lang="en-GB" sz="1400" b="0" i="0" u="none" strike="noStrike" dirty="0">
                        <a:solidFill>
                          <a:schemeClr val="bg1"/>
                        </a:solidFill>
                        <a:effectLst/>
                        <a:latin typeface="+mn-lt"/>
                      </a:endParaRPr>
                    </a:p>
                  </a:txBody>
                  <a:tcPr marL="9525" marR="9525" marT="9525" marB="0" anchor="ctr">
                    <a:lnL w="12700" cap="flat" cmpd="sng" algn="ctr">
                      <a:solidFill>
                        <a:srgbClr val="003087"/>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3087"/>
                      </a:solidFill>
                      <a:prstDash val="solid"/>
                      <a:round/>
                      <a:headEnd type="none" w="med" len="med"/>
                      <a:tailEnd type="none" w="med" len="med"/>
                    </a:lnT>
                    <a:lnB w="12700" cap="flat" cmpd="sng" algn="ctr">
                      <a:solidFill>
                        <a:srgbClr val="003087"/>
                      </a:solidFill>
                      <a:prstDash val="solid"/>
                      <a:round/>
                      <a:headEnd type="none" w="med" len="med"/>
                      <a:tailEnd type="none" w="med" len="med"/>
                    </a:lnB>
                    <a:solidFill>
                      <a:srgbClr val="003087"/>
                    </a:solidFill>
                  </a:tcPr>
                </a:tc>
                <a:tc vMerge="1">
                  <a:txBody>
                    <a:bodyPr/>
                    <a:lstStyle/>
                    <a:p>
                      <a:pPr algn="ctr" fontAlgn="ctr"/>
                      <a:r>
                        <a:rPr lang="en-GB" sz="1400" b="0" i="0" u="none" strike="noStrike" dirty="0">
                          <a:solidFill>
                            <a:schemeClr val="bg1"/>
                          </a:solidFill>
                          <a:effectLst/>
                          <a:latin typeface="+mn-lt"/>
                        </a:rPr>
                        <a:t>All Activity</a:t>
                      </a:r>
                    </a:p>
                  </a:txBody>
                  <a:tcPr marL="9525" marR="9525" marT="9525" marB="0" anchor="ctr">
                    <a:lnL w="12700" cap="flat" cmpd="sng" algn="ctr">
                      <a:solidFill>
                        <a:srgbClr val="003087"/>
                      </a:solidFill>
                      <a:prstDash val="solid"/>
                      <a:round/>
                      <a:headEnd type="none" w="med" len="med"/>
                      <a:tailEnd type="none" w="med" len="med"/>
                    </a:lnL>
                    <a:lnT w="12700" cap="flat" cmpd="sng" algn="ctr">
                      <a:solidFill>
                        <a:srgbClr val="003087"/>
                      </a:solidFill>
                      <a:prstDash val="solid"/>
                      <a:round/>
                      <a:headEnd type="none" w="med" len="med"/>
                      <a:tailEnd type="none" w="med" len="med"/>
                    </a:lnT>
                    <a:lnB w="12700" cap="flat" cmpd="sng" algn="ctr">
                      <a:solidFill>
                        <a:srgbClr val="003087"/>
                      </a:solidFill>
                      <a:prstDash val="solid"/>
                      <a:round/>
                      <a:headEnd type="none" w="med" len="med"/>
                      <a:tailEnd type="none" w="med" len="med"/>
                    </a:lnB>
                    <a:solidFill>
                      <a:srgbClr val="003087"/>
                    </a:solidFill>
                  </a:tcPr>
                </a:tc>
                <a:extLst>
                  <a:ext uri="{0D108BD9-81ED-4DB2-BD59-A6C34878D82A}">
                    <a16:rowId xmlns:a16="http://schemas.microsoft.com/office/drawing/2014/main" val="3879072252"/>
                  </a:ext>
                </a:extLst>
              </a:tr>
              <a:tr h="190500">
                <a:tc>
                  <a:txBody>
                    <a:bodyPr/>
                    <a:lstStyle/>
                    <a:p>
                      <a:pPr algn="l" fontAlgn="b"/>
                      <a:r>
                        <a:rPr lang="en-GB" sz="1400" u="none" strike="noStrike">
                          <a:effectLst/>
                          <a:latin typeface="+mn-lt"/>
                        </a:rPr>
                        <a:t>2019/20</a:t>
                      </a:r>
                      <a:endParaRPr lang="en-GB" sz="1400" b="0" i="0" u="none" strike="noStrike">
                        <a:solidFill>
                          <a:srgbClr val="000000"/>
                        </a:solidFill>
                        <a:effectLst/>
                        <a:latin typeface="+mn-lt"/>
                      </a:endParaRPr>
                    </a:p>
                  </a:txBody>
                  <a:tcPr marL="9525" marR="9525" marT="9525" marB="0" anchor="b">
                    <a:lnR w="12700" cap="flat" cmpd="sng" algn="ctr">
                      <a:solidFill>
                        <a:srgbClr val="003087"/>
                      </a:solidFill>
                      <a:prstDash val="solid"/>
                      <a:round/>
                      <a:headEnd type="none" w="med" len="med"/>
                      <a:tailEnd type="none" w="med" len="med"/>
                    </a:lnR>
                    <a:lnT w="12700" cap="flat" cmpd="sng" algn="ctr">
                      <a:solidFill>
                        <a:srgbClr val="003087"/>
                      </a:solidFill>
                      <a:prstDash val="solid"/>
                      <a:round/>
                      <a:headEnd type="none" w="med" len="med"/>
                      <a:tailEnd type="none" w="med" len="med"/>
                    </a:lnT>
                    <a:lnB w="12700" cap="flat" cmpd="sng" algn="ctr">
                      <a:solidFill>
                        <a:srgbClr val="003087"/>
                      </a:solidFill>
                      <a:prstDash val="solid"/>
                      <a:round/>
                      <a:headEnd type="none" w="med" len="med"/>
                      <a:tailEnd type="none" w="med" len="med"/>
                    </a:lnB>
                    <a:noFill/>
                  </a:tcPr>
                </a:tc>
                <a:tc>
                  <a:txBody>
                    <a:bodyPr/>
                    <a:lstStyle/>
                    <a:p>
                      <a:pPr algn="ctr" fontAlgn="b"/>
                      <a:r>
                        <a:rPr lang="en-GB" sz="1400" u="none" strike="noStrike" dirty="0">
                          <a:effectLst/>
                          <a:latin typeface="+mn-lt"/>
                        </a:rPr>
                        <a:t>101</a:t>
                      </a:r>
                      <a:endParaRPr lang="en-GB" sz="1400" b="0" i="0" u="none" strike="noStrike" dirty="0">
                        <a:solidFill>
                          <a:srgbClr val="000000"/>
                        </a:solidFill>
                        <a:effectLst/>
                        <a:latin typeface="+mn-lt"/>
                      </a:endParaRPr>
                    </a:p>
                  </a:txBody>
                  <a:tcPr marL="9525" marR="9525" marT="9525" marB="0" anchor="b">
                    <a:lnL w="12700" cap="flat" cmpd="sng" algn="ctr">
                      <a:solidFill>
                        <a:srgbClr val="003087"/>
                      </a:solidFill>
                      <a:prstDash val="solid"/>
                      <a:round/>
                      <a:headEnd type="none" w="med" len="med"/>
                      <a:tailEnd type="none" w="med" len="med"/>
                    </a:lnL>
                    <a:lnR w="12700" cap="flat" cmpd="sng" algn="ctr">
                      <a:solidFill>
                        <a:srgbClr val="003087"/>
                      </a:solidFill>
                      <a:prstDash val="solid"/>
                      <a:round/>
                      <a:headEnd type="none" w="med" len="med"/>
                      <a:tailEnd type="none" w="med" len="med"/>
                    </a:lnR>
                    <a:lnT w="12700" cap="flat" cmpd="sng" algn="ctr">
                      <a:solidFill>
                        <a:srgbClr val="003087"/>
                      </a:solidFill>
                      <a:prstDash val="solid"/>
                      <a:round/>
                      <a:headEnd type="none" w="med" len="med"/>
                      <a:tailEnd type="none" w="med" len="med"/>
                    </a:lnT>
                    <a:lnB w="12700" cap="flat" cmpd="sng" algn="ctr">
                      <a:solidFill>
                        <a:srgbClr val="003087"/>
                      </a:solidFill>
                      <a:prstDash val="solid"/>
                      <a:round/>
                      <a:headEnd type="none" w="med" len="med"/>
                      <a:tailEnd type="none" w="med" len="med"/>
                    </a:lnB>
                    <a:solidFill>
                      <a:schemeClr val="bg1">
                        <a:lumMod val="95000"/>
                      </a:schemeClr>
                    </a:solidFill>
                  </a:tcPr>
                </a:tc>
                <a:tc>
                  <a:txBody>
                    <a:bodyPr/>
                    <a:lstStyle/>
                    <a:p>
                      <a:pPr algn="ctr" fontAlgn="b"/>
                      <a:r>
                        <a:rPr lang="en-GB" sz="1400" u="none" strike="noStrike">
                          <a:effectLst/>
                          <a:latin typeface="+mn-lt"/>
                        </a:rPr>
                        <a:t>45</a:t>
                      </a:r>
                      <a:endParaRPr lang="en-GB" sz="1400" b="0" i="0" u="none" strike="noStrike">
                        <a:solidFill>
                          <a:srgbClr val="000000"/>
                        </a:solidFill>
                        <a:effectLst/>
                        <a:latin typeface="+mn-lt"/>
                      </a:endParaRPr>
                    </a:p>
                  </a:txBody>
                  <a:tcPr marL="9525" marR="9525" marT="9525" marB="0" anchor="b">
                    <a:lnL w="12700" cap="flat" cmpd="sng" algn="ctr">
                      <a:solidFill>
                        <a:srgbClr val="003087"/>
                      </a:solidFill>
                      <a:prstDash val="solid"/>
                      <a:round/>
                      <a:headEnd type="none" w="med" len="med"/>
                      <a:tailEnd type="none" w="med" len="med"/>
                    </a:lnL>
                    <a:lnR w="12700" cap="flat" cmpd="sng" algn="ctr">
                      <a:solidFill>
                        <a:srgbClr val="003087"/>
                      </a:solidFill>
                      <a:prstDash val="solid"/>
                      <a:round/>
                      <a:headEnd type="none" w="med" len="med"/>
                      <a:tailEnd type="none" w="med" len="med"/>
                    </a:lnR>
                    <a:lnT w="12700" cap="flat" cmpd="sng" algn="ctr">
                      <a:solidFill>
                        <a:srgbClr val="003087"/>
                      </a:solidFill>
                      <a:prstDash val="solid"/>
                      <a:round/>
                      <a:headEnd type="none" w="med" len="med"/>
                      <a:tailEnd type="none" w="med" len="med"/>
                    </a:lnT>
                    <a:lnB w="12700" cap="flat" cmpd="sng" algn="ctr">
                      <a:solidFill>
                        <a:srgbClr val="003087"/>
                      </a:solidFill>
                      <a:prstDash val="solid"/>
                      <a:round/>
                      <a:headEnd type="none" w="med" len="med"/>
                      <a:tailEnd type="none" w="med" len="med"/>
                    </a:lnB>
                    <a:noFill/>
                  </a:tcPr>
                </a:tc>
                <a:tc>
                  <a:txBody>
                    <a:bodyPr/>
                    <a:lstStyle/>
                    <a:p>
                      <a:pPr algn="ctr" fontAlgn="b"/>
                      <a:r>
                        <a:rPr lang="en-GB" sz="1400" u="none" strike="noStrike">
                          <a:effectLst/>
                          <a:latin typeface="+mn-lt"/>
                        </a:rPr>
                        <a:t>56</a:t>
                      </a:r>
                      <a:endParaRPr lang="en-GB" sz="1400" b="0" i="0" u="none" strike="noStrike">
                        <a:solidFill>
                          <a:srgbClr val="000000"/>
                        </a:solidFill>
                        <a:effectLst/>
                        <a:latin typeface="+mn-lt"/>
                      </a:endParaRPr>
                    </a:p>
                  </a:txBody>
                  <a:tcPr marL="9525" marR="9525" marT="9525" marB="0" anchor="b">
                    <a:lnL w="12700" cap="flat" cmpd="sng" algn="ctr">
                      <a:solidFill>
                        <a:srgbClr val="003087"/>
                      </a:solidFill>
                      <a:prstDash val="solid"/>
                      <a:round/>
                      <a:headEnd type="none" w="med" len="med"/>
                      <a:tailEnd type="none" w="med" len="med"/>
                    </a:lnL>
                    <a:lnR w="12700" cap="flat" cmpd="sng" algn="ctr">
                      <a:solidFill>
                        <a:srgbClr val="003087"/>
                      </a:solidFill>
                      <a:prstDash val="solid"/>
                      <a:round/>
                      <a:headEnd type="none" w="med" len="med"/>
                      <a:tailEnd type="none" w="med" len="med"/>
                    </a:lnR>
                    <a:lnT w="12700" cap="flat" cmpd="sng" algn="ctr">
                      <a:solidFill>
                        <a:srgbClr val="003087"/>
                      </a:solidFill>
                      <a:prstDash val="solid"/>
                      <a:round/>
                      <a:headEnd type="none" w="med" len="med"/>
                      <a:tailEnd type="none" w="med" len="med"/>
                    </a:lnT>
                    <a:lnB w="12700" cap="flat" cmpd="sng" algn="ctr">
                      <a:solidFill>
                        <a:srgbClr val="003087"/>
                      </a:solidFill>
                      <a:prstDash val="solid"/>
                      <a:round/>
                      <a:headEnd type="none" w="med" len="med"/>
                      <a:tailEnd type="none" w="med" len="med"/>
                    </a:lnB>
                    <a:noFill/>
                  </a:tcPr>
                </a:tc>
                <a:tc>
                  <a:txBody>
                    <a:bodyPr/>
                    <a:lstStyle/>
                    <a:p>
                      <a:pPr algn="ctr" fontAlgn="b"/>
                      <a:r>
                        <a:rPr lang="en-GB" sz="1400" u="none" strike="noStrike">
                          <a:effectLst/>
                          <a:latin typeface="+mn-lt"/>
                        </a:rPr>
                        <a:t>55%</a:t>
                      </a:r>
                      <a:endParaRPr lang="en-GB" sz="1400" b="0" i="0" u="none" strike="noStrike">
                        <a:solidFill>
                          <a:srgbClr val="000000"/>
                        </a:solidFill>
                        <a:effectLst/>
                        <a:latin typeface="+mn-lt"/>
                      </a:endParaRPr>
                    </a:p>
                  </a:txBody>
                  <a:tcPr marL="9525" marR="9525" marT="9525" marB="0" anchor="b">
                    <a:lnL w="12700" cap="flat" cmpd="sng" algn="ctr">
                      <a:solidFill>
                        <a:srgbClr val="003087"/>
                      </a:solidFill>
                      <a:prstDash val="solid"/>
                      <a:round/>
                      <a:headEnd type="none" w="med" len="med"/>
                      <a:tailEnd type="none" w="med" len="med"/>
                    </a:lnL>
                    <a:lnR w="12700" cap="flat" cmpd="sng" algn="ctr">
                      <a:solidFill>
                        <a:srgbClr val="003087"/>
                      </a:solidFill>
                      <a:prstDash val="solid"/>
                      <a:round/>
                      <a:headEnd type="none" w="med" len="med"/>
                      <a:tailEnd type="none" w="med" len="med"/>
                    </a:lnR>
                    <a:lnT w="12700" cap="flat" cmpd="sng" algn="ctr">
                      <a:solidFill>
                        <a:srgbClr val="003087"/>
                      </a:solidFill>
                      <a:prstDash val="solid"/>
                      <a:round/>
                      <a:headEnd type="none" w="med" len="med"/>
                      <a:tailEnd type="none" w="med" len="med"/>
                    </a:lnT>
                    <a:lnB w="12700" cap="flat" cmpd="sng" algn="ctr">
                      <a:solidFill>
                        <a:srgbClr val="003087"/>
                      </a:solidFill>
                      <a:prstDash val="solid"/>
                      <a:round/>
                      <a:headEnd type="none" w="med" len="med"/>
                      <a:tailEnd type="none" w="med" len="med"/>
                    </a:lnB>
                    <a:noFill/>
                  </a:tcPr>
                </a:tc>
                <a:tc>
                  <a:txBody>
                    <a:bodyPr/>
                    <a:lstStyle/>
                    <a:p>
                      <a:pPr algn="ctr" fontAlgn="ctr"/>
                      <a:r>
                        <a:rPr lang="en-GB" sz="1400" u="none" strike="noStrike" dirty="0">
                          <a:effectLst/>
                          <a:latin typeface="+mn-lt"/>
                        </a:rPr>
                        <a:t>841</a:t>
                      </a:r>
                      <a:endParaRPr lang="en-GB" sz="1400" b="0" i="0" u="none" strike="noStrike" dirty="0">
                        <a:solidFill>
                          <a:srgbClr val="000000"/>
                        </a:solidFill>
                        <a:effectLst/>
                        <a:latin typeface="+mn-lt"/>
                      </a:endParaRPr>
                    </a:p>
                  </a:txBody>
                  <a:tcPr marL="9525" marR="9525" marT="9525" marB="0" anchor="ctr">
                    <a:lnL w="12700" cap="flat" cmpd="sng" algn="ctr">
                      <a:solidFill>
                        <a:srgbClr val="003087"/>
                      </a:solidFill>
                      <a:prstDash val="solid"/>
                      <a:round/>
                      <a:headEnd type="none" w="med" len="med"/>
                      <a:tailEnd type="none" w="med" len="med"/>
                    </a:lnL>
                    <a:lnR w="12700" cap="flat" cmpd="sng" algn="ctr">
                      <a:solidFill>
                        <a:srgbClr val="003087"/>
                      </a:solidFill>
                      <a:prstDash val="solid"/>
                      <a:round/>
                      <a:headEnd type="none" w="med" len="med"/>
                      <a:tailEnd type="none" w="med" len="med"/>
                    </a:lnR>
                    <a:lnT w="12700" cap="flat" cmpd="sng" algn="ctr">
                      <a:solidFill>
                        <a:srgbClr val="003087"/>
                      </a:solidFill>
                      <a:prstDash val="solid"/>
                      <a:round/>
                      <a:headEnd type="none" w="med" len="med"/>
                      <a:tailEnd type="none" w="med" len="med"/>
                    </a:lnT>
                    <a:lnB w="12700" cap="flat" cmpd="sng" algn="ctr">
                      <a:solidFill>
                        <a:srgbClr val="003087"/>
                      </a:solidFill>
                      <a:prstDash val="solid"/>
                      <a:round/>
                      <a:headEnd type="none" w="med" len="med"/>
                      <a:tailEnd type="none" w="med" len="med"/>
                    </a:lnB>
                    <a:solidFill>
                      <a:schemeClr val="bg1">
                        <a:lumMod val="95000"/>
                      </a:schemeClr>
                    </a:solidFill>
                  </a:tcPr>
                </a:tc>
                <a:tc>
                  <a:txBody>
                    <a:bodyPr/>
                    <a:lstStyle/>
                    <a:p>
                      <a:pPr algn="ctr" fontAlgn="ctr"/>
                      <a:r>
                        <a:rPr lang="en-GB" sz="1400" u="none" strike="noStrike">
                          <a:effectLst/>
                          <a:latin typeface="+mn-lt"/>
                        </a:rPr>
                        <a:t>623</a:t>
                      </a:r>
                      <a:endParaRPr lang="en-GB" sz="1400" b="0" i="0" u="none" strike="noStrike">
                        <a:solidFill>
                          <a:srgbClr val="000000"/>
                        </a:solidFill>
                        <a:effectLst/>
                        <a:latin typeface="+mn-lt"/>
                      </a:endParaRPr>
                    </a:p>
                  </a:txBody>
                  <a:tcPr marL="9525" marR="9525" marT="9525" marB="0" anchor="ctr">
                    <a:lnL w="12700" cap="flat" cmpd="sng" algn="ctr">
                      <a:solidFill>
                        <a:srgbClr val="003087"/>
                      </a:solidFill>
                      <a:prstDash val="solid"/>
                      <a:round/>
                      <a:headEnd type="none" w="med" len="med"/>
                      <a:tailEnd type="none" w="med" len="med"/>
                    </a:lnL>
                    <a:lnR w="12700" cap="flat" cmpd="sng" algn="ctr">
                      <a:solidFill>
                        <a:srgbClr val="003087"/>
                      </a:solidFill>
                      <a:prstDash val="solid"/>
                      <a:round/>
                      <a:headEnd type="none" w="med" len="med"/>
                      <a:tailEnd type="none" w="med" len="med"/>
                    </a:lnR>
                    <a:lnT w="12700" cap="flat" cmpd="sng" algn="ctr">
                      <a:solidFill>
                        <a:srgbClr val="003087"/>
                      </a:solidFill>
                      <a:prstDash val="solid"/>
                      <a:round/>
                      <a:headEnd type="none" w="med" len="med"/>
                      <a:tailEnd type="none" w="med" len="med"/>
                    </a:lnT>
                    <a:lnB w="12700" cap="flat" cmpd="sng" algn="ctr">
                      <a:solidFill>
                        <a:srgbClr val="003087"/>
                      </a:solidFill>
                      <a:prstDash val="solid"/>
                      <a:round/>
                      <a:headEnd type="none" w="med" len="med"/>
                      <a:tailEnd type="none" w="med" len="med"/>
                    </a:lnB>
                    <a:noFill/>
                  </a:tcPr>
                </a:tc>
                <a:tc>
                  <a:txBody>
                    <a:bodyPr/>
                    <a:lstStyle/>
                    <a:p>
                      <a:pPr algn="ctr" fontAlgn="ctr"/>
                      <a:r>
                        <a:rPr lang="en-GB" sz="1400" u="none" strike="noStrike">
                          <a:effectLst/>
                          <a:latin typeface="+mn-lt"/>
                        </a:rPr>
                        <a:t>218</a:t>
                      </a:r>
                      <a:endParaRPr lang="en-GB" sz="1400" b="0" i="0" u="none" strike="noStrike">
                        <a:solidFill>
                          <a:srgbClr val="000000"/>
                        </a:solidFill>
                        <a:effectLst/>
                        <a:latin typeface="+mn-lt"/>
                      </a:endParaRPr>
                    </a:p>
                  </a:txBody>
                  <a:tcPr marL="9525" marR="9525" marT="9525" marB="0" anchor="ctr">
                    <a:lnL w="12700" cap="flat" cmpd="sng" algn="ctr">
                      <a:solidFill>
                        <a:srgbClr val="003087"/>
                      </a:solidFill>
                      <a:prstDash val="solid"/>
                      <a:round/>
                      <a:headEnd type="none" w="med" len="med"/>
                      <a:tailEnd type="none" w="med" len="med"/>
                    </a:lnL>
                    <a:lnR w="12700" cap="flat" cmpd="sng" algn="ctr">
                      <a:solidFill>
                        <a:srgbClr val="003087"/>
                      </a:solidFill>
                      <a:prstDash val="solid"/>
                      <a:round/>
                      <a:headEnd type="none" w="med" len="med"/>
                      <a:tailEnd type="none" w="med" len="med"/>
                    </a:lnR>
                    <a:lnT w="12700" cap="flat" cmpd="sng" algn="ctr">
                      <a:solidFill>
                        <a:srgbClr val="003087"/>
                      </a:solidFill>
                      <a:prstDash val="solid"/>
                      <a:round/>
                      <a:headEnd type="none" w="med" len="med"/>
                      <a:tailEnd type="none" w="med" len="med"/>
                    </a:lnT>
                    <a:lnB w="12700" cap="flat" cmpd="sng" algn="ctr">
                      <a:solidFill>
                        <a:srgbClr val="003087"/>
                      </a:solidFill>
                      <a:prstDash val="solid"/>
                      <a:round/>
                      <a:headEnd type="none" w="med" len="med"/>
                      <a:tailEnd type="none" w="med" len="med"/>
                    </a:lnB>
                    <a:noFill/>
                  </a:tcPr>
                </a:tc>
                <a:tc>
                  <a:txBody>
                    <a:bodyPr/>
                    <a:lstStyle/>
                    <a:p>
                      <a:pPr algn="ctr" fontAlgn="ctr"/>
                      <a:r>
                        <a:rPr lang="en-GB" sz="1400" u="none" strike="noStrike">
                          <a:effectLst/>
                          <a:latin typeface="+mn-lt"/>
                        </a:rPr>
                        <a:t>26%</a:t>
                      </a:r>
                      <a:endParaRPr lang="en-GB" sz="1400" b="0" i="0" u="none" strike="noStrike">
                        <a:solidFill>
                          <a:srgbClr val="000000"/>
                        </a:solidFill>
                        <a:effectLst/>
                        <a:latin typeface="+mn-lt"/>
                      </a:endParaRPr>
                    </a:p>
                  </a:txBody>
                  <a:tcPr marL="9525" marR="9525" marT="9525" marB="0" anchor="ctr">
                    <a:lnL w="12700" cap="flat" cmpd="sng" algn="ctr">
                      <a:solidFill>
                        <a:srgbClr val="003087"/>
                      </a:solidFill>
                      <a:prstDash val="solid"/>
                      <a:round/>
                      <a:headEnd type="none" w="med" len="med"/>
                      <a:tailEnd type="none" w="med" len="med"/>
                    </a:lnL>
                    <a:lnR w="12700" cap="flat" cmpd="sng" algn="ctr">
                      <a:solidFill>
                        <a:srgbClr val="003087"/>
                      </a:solidFill>
                      <a:prstDash val="solid"/>
                      <a:round/>
                      <a:headEnd type="none" w="med" len="med"/>
                      <a:tailEnd type="none" w="med" len="med"/>
                    </a:lnR>
                    <a:lnT w="12700" cap="flat" cmpd="sng" algn="ctr">
                      <a:solidFill>
                        <a:srgbClr val="003087"/>
                      </a:solidFill>
                      <a:prstDash val="solid"/>
                      <a:round/>
                      <a:headEnd type="none" w="med" len="med"/>
                      <a:tailEnd type="none" w="med" len="med"/>
                    </a:lnT>
                    <a:lnB w="12700" cap="flat" cmpd="sng" algn="ctr">
                      <a:solidFill>
                        <a:srgbClr val="003087"/>
                      </a:solidFill>
                      <a:prstDash val="solid"/>
                      <a:round/>
                      <a:headEnd type="none" w="med" len="med"/>
                      <a:tailEnd type="none" w="med" len="med"/>
                    </a:lnB>
                    <a:noFill/>
                  </a:tcPr>
                </a:tc>
                <a:tc>
                  <a:txBody>
                    <a:bodyPr/>
                    <a:lstStyle/>
                    <a:p>
                      <a:pPr algn="ctr" fontAlgn="ctr"/>
                      <a:r>
                        <a:rPr lang="en-GB" sz="1400" b="1" i="0" u="none" strike="noStrike" dirty="0">
                          <a:solidFill>
                            <a:srgbClr val="003087"/>
                          </a:solidFill>
                          <a:effectLst/>
                          <a:latin typeface="+mn-lt"/>
                        </a:rPr>
                        <a:t>942</a:t>
                      </a:r>
                    </a:p>
                  </a:txBody>
                  <a:tcPr marL="9525" marR="9525" marT="9525" marB="0" anchor="ctr">
                    <a:lnL w="12700" cap="flat" cmpd="sng" algn="ctr">
                      <a:solidFill>
                        <a:srgbClr val="003087"/>
                      </a:solidFill>
                      <a:prstDash val="solid"/>
                      <a:round/>
                      <a:headEnd type="none" w="med" len="med"/>
                      <a:tailEnd type="none" w="med" len="med"/>
                    </a:lnL>
                    <a:lnT w="12700" cap="flat" cmpd="sng" algn="ctr">
                      <a:solidFill>
                        <a:srgbClr val="003087"/>
                      </a:solidFill>
                      <a:prstDash val="solid"/>
                      <a:round/>
                      <a:headEnd type="none" w="med" len="med"/>
                      <a:tailEnd type="none" w="med" len="med"/>
                    </a:lnT>
                    <a:lnB w="12700" cap="flat" cmpd="sng" algn="ctr">
                      <a:solidFill>
                        <a:srgbClr val="003087"/>
                      </a:solidFill>
                      <a:prstDash val="solid"/>
                      <a:round/>
                      <a:headEnd type="none" w="med" len="med"/>
                      <a:tailEnd type="none" w="med" len="med"/>
                    </a:lnB>
                    <a:noFill/>
                  </a:tcPr>
                </a:tc>
                <a:extLst>
                  <a:ext uri="{0D108BD9-81ED-4DB2-BD59-A6C34878D82A}">
                    <a16:rowId xmlns:a16="http://schemas.microsoft.com/office/drawing/2014/main" val="3545009299"/>
                  </a:ext>
                </a:extLst>
              </a:tr>
              <a:tr h="190500">
                <a:tc>
                  <a:txBody>
                    <a:bodyPr/>
                    <a:lstStyle/>
                    <a:p>
                      <a:pPr algn="l" fontAlgn="b"/>
                      <a:r>
                        <a:rPr lang="en-GB" sz="1400" u="none" strike="noStrike">
                          <a:effectLst/>
                          <a:latin typeface="+mn-lt"/>
                        </a:rPr>
                        <a:t>2020/21</a:t>
                      </a:r>
                      <a:endParaRPr lang="en-GB" sz="1400" b="0" i="0" u="none" strike="noStrike">
                        <a:solidFill>
                          <a:srgbClr val="000000"/>
                        </a:solidFill>
                        <a:effectLst/>
                        <a:latin typeface="+mn-lt"/>
                      </a:endParaRPr>
                    </a:p>
                  </a:txBody>
                  <a:tcPr marL="9525" marR="9525" marT="9525" marB="0" anchor="b">
                    <a:lnR w="12700" cap="flat" cmpd="sng" algn="ctr">
                      <a:solidFill>
                        <a:srgbClr val="003087"/>
                      </a:solidFill>
                      <a:prstDash val="solid"/>
                      <a:round/>
                      <a:headEnd type="none" w="med" len="med"/>
                      <a:tailEnd type="none" w="med" len="med"/>
                    </a:lnR>
                    <a:lnT w="12700" cap="flat" cmpd="sng" algn="ctr">
                      <a:solidFill>
                        <a:srgbClr val="003087"/>
                      </a:solidFill>
                      <a:prstDash val="solid"/>
                      <a:round/>
                      <a:headEnd type="none" w="med" len="med"/>
                      <a:tailEnd type="none" w="med" len="med"/>
                    </a:lnT>
                    <a:lnB w="12700" cap="flat" cmpd="sng" algn="ctr">
                      <a:solidFill>
                        <a:srgbClr val="003087"/>
                      </a:solidFill>
                      <a:prstDash val="solid"/>
                      <a:round/>
                      <a:headEnd type="none" w="med" len="med"/>
                      <a:tailEnd type="none" w="med" len="med"/>
                    </a:lnB>
                    <a:noFill/>
                  </a:tcPr>
                </a:tc>
                <a:tc>
                  <a:txBody>
                    <a:bodyPr/>
                    <a:lstStyle/>
                    <a:p>
                      <a:pPr algn="ctr" fontAlgn="b"/>
                      <a:r>
                        <a:rPr lang="en-GB" sz="1400" u="none" strike="noStrike" dirty="0">
                          <a:effectLst/>
                          <a:latin typeface="+mn-lt"/>
                        </a:rPr>
                        <a:t>92</a:t>
                      </a:r>
                      <a:endParaRPr lang="en-GB" sz="1400" b="0" i="0" u="none" strike="noStrike" dirty="0">
                        <a:solidFill>
                          <a:srgbClr val="000000"/>
                        </a:solidFill>
                        <a:effectLst/>
                        <a:latin typeface="+mn-lt"/>
                      </a:endParaRPr>
                    </a:p>
                  </a:txBody>
                  <a:tcPr marL="9525" marR="9525" marT="9525" marB="0" anchor="b">
                    <a:lnL w="12700" cap="flat" cmpd="sng" algn="ctr">
                      <a:solidFill>
                        <a:srgbClr val="003087"/>
                      </a:solidFill>
                      <a:prstDash val="solid"/>
                      <a:round/>
                      <a:headEnd type="none" w="med" len="med"/>
                      <a:tailEnd type="none" w="med" len="med"/>
                    </a:lnL>
                    <a:lnR w="12700" cap="flat" cmpd="sng" algn="ctr">
                      <a:solidFill>
                        <a:srgbClr val="003087"/>
                      </a:solidFill>
                      <a:prstDash val="solid"/>
                      <a:round/>
                      <a:headEnd type="none" w="med" len="med"/>
                      <a:tailEnd type="none" w="med" len="med"/>
                    </a:lnR>
                    <a:lnT w="12700" cap="flat" cmpd="sng" algn="ctr">
                      <a:solidFill>
                        <a:srgbClr val="003087"/>
                      </a:solidFill>
                      <a:prstDash val="solid"/>
                      <a:round/>
                      <a:headEnd type="none" w="med" len="med"/>
                      <a:tailEnd type="none" w="med" len="med"/>
                    </a:lnT>
                    <a:lnB w="12700" cap="flat" cmpd="sng" algn="ctr">
                      <a:solidFill>
                        <a:srgbClr val="003087"/>
                      </a:solidFill>
                      <a:prstDash val="solid"/>
                      <a:round/>
                      <a:headEnd type="none" w="med" len="med"/>
                      <a:tailEnd type="none" w="med" len="med"/>
                    </a:lnB>
                    <a:solidFill>
                      <a:schemeClr val="bg1">
                        <a:lumMod val="95000"/>
                      </a:schemeClr>
                    </a:solidFill>
                  </a:tcPr>
                </a:tc>
                <a:tc>
                  <a:txBody>
                    <a:bodyPr/>
                    <a:lstStyle/>
                    <a:p>
                      <a:pPr algn="ctr" fontAlgn="b"/>
                      <a:r>
                        <a:rPr lang="en-GB" sz="1400" u="none" strike="noStrike">
                          <a:effectLst/>
                          <a:latin typeface="+mn-lt"/>
                        </a:rPr>
                        <a:t>50</a:t>
                      </a:r>
                      <a:endParaRPr lang="en-GB" sz="1400" b="0" i="0" u="none" strike="noStrike">
                        <a:solidFill>
                          <a:srgbClr val="000000"/>
                        </a:solidFill>
                        <a:effectLst/>
                        <a:latin typeface="+mn-lt"/>
                      </a:endParaRPr>
                    </a:p>
                  </a:txBody>
                  <a:tcPr marL="9525" marR="9525" marT="9525" marB="0" anchor="b">
                    <a:lnL w="12700" cap="flat" cmpd="sng" algn="ctr">
                      <a:solidFill>
                        <a:srgbClr val="003087"/>
                      </a:solidFill>
                      <a:prstDash val="solid"/>
                      <a:round/>
                      <a:headEnd type="none" w="med" len="med"/>
                      <a:tailEnd type="none" w="med" len="med"/>
                    </a:lnL>
                    <a:lnR w="12700" cap="flat" cmpd="sng" algn="ctr">
                      <a:solidFill>
                        <a:srgbClr val="003087"/>
                      </a:solidFill>
                      <a:prstDash val="solid"/>
                      <a:round/>
                      <a:headEnd type="none" w="med" len="med"/>
                      <a:tailEnd type="none" w="med" len="med"/>
                    </a:lnR>
                    <a:lnT w="12700" cap="flat" cmpd="sng" algn="ctr">
                      <a:solidFill>
                        <a:srgbClr val="003087"/>
                      </a:solidFill>
                      <a:prstDash val="solid"/>
                      <a:round/>
                      <a:headEnd type="none" w="med" len="med"/>
                      <a:tailEnd type="none" w="med" len="med"/>
                    </a:lnT>
                    <a:lnB w="12700" cap="flat" cmpd="sng" algn="ctr">
                      <a:solidFill>
                        <a:srgbClr val="003087"/>
                      </a:solidFill>
                      <a:prstDash val="solid"/>
                      <a:round/>
                      <a:headEnd type="none" w="med" len="med"/>
                      <a:tailEnd type="none" w="med" len="med"/>
                    </a:lnB>
                    <a:noFill/>
                  </a:tcPr>
                </a:tc>
                <a:tc>
                  <a:txBody>
                    <a:bodyPr/>
                    <a:lstStyle/>
                    <a:p>
                      <a:pPr algn="ctr" fontAlgn="b"/>
                      <a:r>
                        <a:rPr lang="en-GB" sz="1400" u="none" strike="noStrike">
                          <a:effectLst/>
                          <a:latin typeface="+mn-lt"/>
                        </a:rPr>
                        <a:t>42</a:t>
                      </a:r>
                      <a:endParaRPr lang="en-GB" sz="1400" b="0" i="0" u="none" strike="noStrike">
                        <a:solidFill>
                          <a:srgbClr val="000000"/>
                        </a:solidFill>
                        <a:effectLst/>
                        <a:latin typeface="+mn-lt"/>
                      </a:endParaRPr>
                    </a:p>
                  </a:txBody>
                  <a:tcPr marL="9525" marR="9525" marT="9525" marB="0" anchor="b">
                    <a:lnL w="12700" cap="flat" cmpd="sng" algn="ctr">
                      <a:solidFill>
                        <a:srgbClr val="003087"/>
                      </a:solidFill>
                      <a:prstDash val="solid"/>
                      <a:round/>
                      <a:headEnd type="none" w="med" len="med"/>
                      <a:tailEnd type="none" w="med" len="med"/>
                    </a:lnL>
                    <a:lnR w="12700" cap="flat" cmpd="sng" algn="ctr">
                      <a:solidFill>
                        <a:srgbClr val="003087"/>
                      </a:solidFill>
                      <a:prstDash val="solid"/>
                      <a:round/>
                      <a:headEnd type="none" w="med" len="med"/>
                      <a:tailEnd type="none" w="med" len="med"/>
                    </a:lnR>
                    <a:lnT w="12700" cap="flat" cmpd="sng" algn="ctr">
                      <a:solidFill>
                        <a:srgbClr val="003087"/>
                      </a:solidFill>
                      <a:prstDash val="solid"/>
                      <a:round/>
                      <a:headEnd type="none" w="med" len="med"/>
                      <a:tailEnd type="none" w="med" len="med"/>
                    </a:lnT>
                    <a:lnB w="12700" cap="flat" cmpd="sng" algn="ctr">
                      <a:solidFill>
                        <a:srgbClr val="003087"/>
                      </a:solidFill>
                      <a:prstDash val="solid"/>
                      <a:round/>
                      <a:headEnd type="none" w="med" len="med"/>
                      <a:tailEnd type="none" w="med" len="med"/>
                    </a:lnB>
                    <a:noFill/>
                  </a:tcPr>
                </a:tc>
                <a:tc>
                  <a:txBody>
                    <a:bodyPr/>
                    <a:lstStyle/>
                    <a:p>
                      <a:pPr algn="ctr" fontAlgn="b"/>
                      <a:r>
                        <a:rPr lang="en-GB" sz="1400" u="none" strike="noStrike">
                          <a:effectLst/>
                          <a:latin typeface="+mn-lt"/>
                        </a:rPr>
                        <a:t>46%</a:t>
                      </a:r>
                      <a:endParaRPr lang="en-GB" sz="1400" b="0" i="0" u="none" strike="noStrike">
                        <a:solidFill>
                          <a:srgbClr val="000000"/>
                        </a:solidFill>
                        <a:effectLst/>
                        <a:latin typeface="+mn-lt"/>
                      </a:endParaRPr>
                    </a:p>
                  </a:txBody>
                  <a:tcPr marL="9525" marR="9525" marT="9525" marB="0" anchor="b">
                    <a:lnL w="12700" cap="flat" cmpd="sng" algn="ctr">
                      <a:solidFill>
                        <a:srgbClr val="003087"/>
                      </a:solidFill>
                      <a:prstDash val="solid"/>
                      <a:round/>
                      <a:headEnd type="none" w="med" len="med"/>
                      <a:tailEnd type="none" w="med" len="med"/>
                    </a:lnL>
                    <a:lnR w="12700" cap="flat" cmpd="sng" algn="ctr">
                      <a:solidFill>
                        <a:srgbClr val="003087"/>
                      </a:solidFill>
                      <a:prstDash val="solid"/>
                      <a:round/>
                      <a:headEnd type="none" w="med" len="med"/>
                      <a:tailEnd type="none" w="med" len="med"/>
                    </a:lnR>
                    <a:lnT w="12700" cap="flat" cmpd="sng" algn="ctr">
                      <a:solidFill>
                        <a:srgbClr val="003087"/>
                      </a:solidFill>
                      <a:prstDash val="solid"/>
                      <a:round/>
                      <a:headEnd type="none" w="med" len="med"/>
                      <a:tailEnd type="none" w="med" len="med"/>
                    </a:lnT>
                    <a:lnB w="12700" cap="flat" cmpd="sng" algn="ctr">
                      <a:solidFill>
                        <a:srgbClr val="003087"/>
                      </a:solidFill>
                      <a:prstDash val="solid"/>
                      <a:round/>
                      <a:headEnd type="none" w="med" len="med"/>
                      <a:tailEnd type="none" w="med" len="med"/>
                    </a:lnB>
                    <a:noFill/>
                  </a:tcPr>
                </a:tc>
                <a:tc>
                  <a:txBody>
                    <a:bodyPr/>
                    <a:lstStyle/>
                    <a:p>
                      <a:pPr algn="ctr" fontAlgn="ctr"/>
                      <a:r>
                        <a:rPr lang="en-GB" sz="1400" u="none" strike="noStrike">
                          <a:effectLst/>
                          <a:latin typeface="+mn-lt"/>
                        </a:rPr>
                        <a:t>795</a:t>
                      </a:r>
                      <a:endParaRPr lang="en-GB" sz="1400" b="0" i="0" u="none" strike="noStrike">
                        <a:solidFill>
                          <a:srgbClr val="000000"/>
                        </a:solidFill>
                        <a:effectLst/>
                        <a:latin typeface="+mn-lt"/>
                      </a:endParaRPr>
                    </a:p>
                  </a:txBody>
                  <a:tcPr marL="9525" marR="9525" marT="9525" marB="0" anchor="ctr">
                    <a:lnL w="12700" cap="flat" cmpd="sng" algn="ctr">
                      <a:solidFill>
                        <a:srgbClr val="003087"/>
                      </a:solidFill>
                      <a:prstDash val="solid"/>
                      <a:round/>
                      <a:headEnd type="none" w="med" len="med"/>
                      <a:tailEnd type="none" w="med" len="med"/>
                    </a:lnL>
                    <a:lnR w="12700" cap="flat" cmpd="sng" algn="ctr">
                      <a:solidFill>
                        <a:srgbClr val="003087"/>
                      </a:solidFill>
                      <a:prstDash val="solid"/>
                      <a:round/>
                      <a:headEnd type="none" w="med" len="med"/>
                      <a:tailEnd type="none" w="med" len="med"/>
                    </a:lnR>
                    <a:lnT w="12700" cap="flat" cmpd="sng" algn="ctr">
                      <a:solidFill>
                        <a:srgbClr val="003087"/>
                      </a:solidFill>
                      <a:prstDash val="solid"/>
                      <a:round/>
                      <a:headEnd type="none" w="med" len="med"/>
                      <a:tailEnd type="none" w="med" len="med"/>
                    </a:lnT>
                    <a:lnB w="12700" cap="flat" cmpd="sng" algn="ctr">
                      <a:solidFill>
                        <a:srgbClr val="003087"/>
                      </a:solidFill>
                      <a:prstDash val="solid"/>
                      <a:round/>
                      <a:headEnd type="none" w="med" len="med"/>
                      <a:tailEnd type="none" w="med" len="med"/>
                    </a:lnB>
                    <a:solidFill>
                      <a:schemeClr val="bg1">
                        <a:lumMod val="95000"/>
                      </a:schemeClr>
                    </a:solidFill>
                  </a:tcPr>
                </a:tc>
                <a:tc>
                  <a:txBody>
                    <a:bodyPr/>
                    <a:lstStyle/>
                    <a:p>
                      <a:pPr algn="ctr" fontAlgn="ctr"/>
                      <a:r>
                        <a:rPr lang="en-GB" sz="1400" u="none" strike="noStrike">
                          <a:effectLst/>
                          <a:latin typeface="+mn-lt"/>
                        </a:rPr>
                        <a:t>244</a:t>
                      </a:r>
                      <a:endParaRPr lang="en-GB" sz="1400" b="0" i="0" u="none" strike="noStrike">
                        <a:solidFill>
                          <a:srgbClr val="000000"/>
                        </a:solidFill>
                        <a:effectLst/>
                        <a:latin typeface="+mn-lt"/>
                      </a:endParaRPr>
                    </a:p>
                  </a:txBody>
                  <a:tcPr marL="9525" marR="9525" marT="9525" marB="0" anchor="ctr">
                    <a:lnL w="12700" cap="flat" cmpd="sng" algn="ctr">
                      <a:solidFill>
                        <a:srgbClr val="003087"/>
                      </a:solidFill>
                      <a:prstDash val="solid"/>
                      <a:round/>
                      <a:headEnd type="none" w="med" len="med"/>
                      <a:tailEnd type="none" w="med" len="med"/>
                    </a:lnL>
                    <a:lnR w="12700" cap="flat" cmpd="sng" algn="ctr">
                      <a:solidFill>
                        <a:srgbClr val="003087"/>
                      </a:solidFill>
                      <a:prstDash val="solid"/>
                      <a:round/>
                      <a:headEnd type="none" w="med" len="med"/>
                      <a:tailEnd type="none" w="med" len="med"/>
                    </a:lnR>
                    <a:lnT w="12700" cap="flat" cmpd="sng" algn="ctr">
                      <a:solidFill>
                        <a:srgbClr val="003087"/>
                      </a:solidFill>
                      <a:prstDash val="solid"/>
                      <a:round/>
                      <a:headEnd type="none" w="med" len="med"/>
                      <a:tailEnd type="none" w="med" len="med"/>
                    </a:lnT>
                    <a:lnB w="12700" cap="flat" cmpd="sng" algn="ctr">
                      <a:solidFill>
                        <a:srgbClr val="003087"/>
                      </a:solidFill>
                      <a:prstDash val="solid"/>
                      <a:round/>
                      <a:headEnd type="none" w="med" len="med"/>
                      <a:tailEnd type="none" w="med" len="med"/>
                    </a:lnB>
                    <a:noFill/>
                  </a:tcPr>
                </a:tc>
                <a:tc>
                  <a:txBody>
                    <a:bodyPr/>
                    <a:lstStyle/>
                    <a:p>
                      <a:pPr algn="ctr" fontAlgn="ctr"/>
                      <a:r>
                        <a:rPr lang="en-GB" sz="1400" u="none" strike="noStrike" dirty="0">
                          <a:effectLst/>
                          <a:latin typeface="+mn-lt"/>
                        </a:rPr>
                        <a:t>551</a:t>
                      </a:r>
                      <a:endParaRPr lang="en-GB" sz="1400" b="0" i="0" u="none" strike="noStrike" dirty="0">
                        <a:solidFill>
                          <a:srgbClr val="000000"/>
                        </a:solidFill>
                        <a:effectLst/>
                        <a:latin typeface="+mn-lt"/>
                      </a:endParaRPr>
                    </a:p>
                  </a:txBody>
                  <a:tcPr marL="9525" marR="9525" marT="9525" marB="0" anchor="ctr">
                    <a:lnL w="12700" cap="flat" cmpd="sng" algn="ctr">
                      <a:solidFill>
                        <a:srgbClr val="003087"/>
                      </a:solidFill>
                      <a:prstDash val="solid"/>
                      <a:round/>
                      <a:headEnd type="none" w="med" len="med"/>
                      <a:tailEnd type="none" w="med" len="med"/>
                    </a:lnL>
                    <a:lnR w="12700" cap="flat" cmpd="sng" algn="ctr">
                      <a:solidFill>
                        <a:srgbClr val="003087"/>
                      </a:solidFill>
                      <a:prstDash val="solid"/>
                      <a:round/>
                      <a:headEnd type="none" w="med" len="med"/>
                      <a:tailEnd type="none" w="med" len="med"/>
                    </a:lnR>
                    <a:lnT w="12700" cap="flat" cmpd="sng" algn="ctr">
                      <a:solidFill>
                        <a:srgbClr val="003087"/>
                      </a:solidFill>
                      <a:prstDash val="solid"/>
                      <a:round/>
                      <a:headEnd type="none" w="med" len="med"/>
                      <a:tailEnd type="none" w="med" len="med"/>
                    </a:lnT>
                    <a:lnB w="12700" cap="flat" cmpd="sng" algn="ctr">
                      <a:solidFill>
                        <a:srgbClr val="003087"/>
                      </a:solidFill>
                      <a:prstDash val="solid"/>
                      <a:round/>
                      <a:headEnd type="none" w="med" len="med"/>
                      <a:tailEnd type="none" w="med" len="med"/>
                    </a:lnB>
                    <a:noFill/>
                  </a:tcPr>
                </a:tc>
                <a:tc>
                  <a:txBody>
                    <a:bodyPr/>
                    <a:lstStyle/>
                    <a:p>
                      <a:pPr algn="ctr" fontAlgn="ctr"/>
                      <a:r>
                        <a:rPr lang="en-GB" sz="1400" u="none" strike="noStrike">
                          <a:effectLst/>
                          <a:latin typeface="+mn-lt"/>
                        </a:rPr>
                        <a:t>69%</a:t>
                      </a:r>
                      <a:endParaRPr lang="en-GB" sz="1400" b="0" i="0" u="none" strike="noStrike">
                        <a:solidFill>
                          <a:srgbClr val="000000"/>
                        </a:solidFill>
                        <a:effectLst/>
                        <a:latin typeface="+mn-lt"/>
                      </a:endParaRPr>
                    </a:p>
                  </a:txBody>
                  <a:tcPr marL="9525" marR="9525" marT="9525" marB="0" anchor="ctr">
                    <a:lnL w="12700" cap="flat" cmpd="sng" algn="ctr">
                      <a:solidFill>
                        <a:srgbClr val="003087"/>
                      </a:solidFill>
                      <a:prstDash val="solid"/>
                      <a:round/>
                      <a:headEnd type="none" w="med" len="med"/>
                      <a:tailEnd type="none" w="med" len="med"/>
                    </a:lnL>
                    <a:lnR w="12700" cap="flat" cmpd="sng" algn="ctr">
                      <a:solidFill>
                        <a:srgbClr val="003087"/>
                      </a:solidFill>
                      <a:prstDash val="solid"/>
                      <a:round/>
                      <a:headEnd type="none" w="med" len="med"/>
                      <a:tailEnd type="none" w="med" len="med"/>
                    </a:lnR>
                    <a:lnT w="12700" cap="flat" cmpd="sng" algn="ctr">
                      <a:solidFill>
                        <a:srgbClr val="003087"/>
                      </a:solidFill>
                      <a:prstDash val="solid"/>
                      <a:round/>
                      <a:headEnd type="none" w="med" len="med"/>
                      <a:tailEnd type="none" w="med" len="med"/>
                    </a:lnT>
                    <a:lnB w="12700" cap="flat" cmpd="sng" algn="ctr">
                      <a:solidFill>
                        <a:srgbClr val="003087"/>
                      </a:solidFill>
                      <a:prstDash val="solid"/>
                      <a:round/>
                      <a:headEnd type="none" w="med" len="med"/>
                      <a:tailEnd type="none" w="med" len="med"/>
                    </a:lnB>
                    <a:noFill/>
                  </a:tcPr>
                </a:tc>
                <a:tc>
                  <a:txBody>
                    <a:bodyPr/>
                    <a:lstStyle/>
                    <a:p>
                      <a:pPr algn="ctr" fontAlgn="ctr"/>
                      <a:r>
                        <a:rPr lang="en-GB" sz="1400" b="1" i="0" u="none" strike="noStrike" dirty="0">
                          <a:solidFill>
                            <a:srgbClr val="003087"/>
                          </a:solidFill>
                          <a:effectLst/>
                          <a:latin typeface="+mn-lt"/>
                        </a:rPr>
                        <a:t>887</a:t>
                      </a:r>
                    </a:p>
                  </a:txBody>
                  <a:tcPr marL="9525" marR="9525" marT="9525" marB="0" anchor="ctr">
                    <a:lnL w="12700" cap="flat" cmpd="sng" algn="ctr">
                      <a:solidFill>
                        <a:srgbClr val="003087"/>
                      </a:solidFill>
                      <a:prstDash val="solid"/>
                      <a:round/>
                      <a:headEnd type="none" w="med" len="med"/>
                      <a:tailEnd type="none" w="med" len="med"/>
                    </a:lnL>
                    <a:lnT w="12700" cap="flat" cmpd="sng" algn="ctr">
                      <a:solidFill>
                        <a:srgbClr val="003087"/>
                      </a:solidFill>
                      <a:prstDash val="solid"/>
                      <a:round/>
                      <a:headEnd type="none" w="med" len="med"/>
                      <a:tailEnd type="none" w="med" len="med"/>
                    </a:lnT>
                    <a:lnB w="12700" cap="flat" cmpd="sng" algn="ctr">
                      <a:solidFill>
                        <a:srgbClr val="003087"/>
                      </a:solidFill>
                      <a:prstDash val="solid"/>
                      <a:round/>
                      <a:headEnd type="none" w="med" len="med"/>
                      <a:tailEnd type="none" w="med" len="med"/>
                    </a:lnB>
                    <a:noFill/>
                  </a:tcPr>
                </a:tc>
                <a:extLst>
                  <a:ext uri="{0D108BD9-81ED-4DB2-BD59-A6C34878D82A}">
                    <a16:rowId xmlns:a16="http://schemas.microsoft.com/office/drawing/2014/main" val="4065841382"/>
                  </a:ext>
                </a:extLst>
              </a:tr>
              <a:tr h="190500">
                <a:tc>
                  <a:txBody>
                    <a:bodyPr/>
                    <a:lstStyle/>
                    <a:p>
                      <a:pPr algn="l" fontAlgn="b"/>
                      <a:r>
                        <a:rPr lang="en-GB" sz="1400" u="none" strike="noStrike">
                          <a:effectLst/>
                          <a:latin typeface="+mn-lt"/>
                        </a:rPr>
                        <a:t>2021/22</a:t>
                      </a:r>
                      <a:endParaRPr lang="en-GB" sz="1400" b="0" i="0" u="none" strike="noStrike">
                        <a:solidFill>
                          <a:srgbClr val="000000"/>
                        </a:solidFill>
                        <a:effectLst/>
                        <a:latin typeface="+mn-lt"/>
                      </a:endParaRPr>
                    </a:p>
                  </a:txBody>
                  <a:tcPr marL="9525" marR="9525" marT="9525" marB="0" anchor="b">
                    <a:lnR w="12700" cap="flat" cmpd="sng" algn="ctr">
                      <a:solidFill>
                        <a:srgbClr val="003087"/>
                      </a:solidFill>
                      <a:prstDash val="solid"/>
                      <a:round/>
                      <a:headEnd type="none" w="med" len="med"/>
                      <a:tailEnd type="none" w="med" len="med"/>
                    </a:lnR>
                    <a:lnT w="12700" cap="flat" cmpd="sng" algn="ctr">
                      <a:solidFill>
                        <a:srgbClr val="003087"/>
                      </a:solidFill>
                      <a:prstDash val="solid"/>
                      <a:round/>
                      <a:headEnd type="none" w="med" len="med"/>
                      <a:tailEnd type="none" w="med" len="med"/>
                    </a:lnT>
                    <a:lnB w="12700" cap="flat" cmpd="sng" algn="ctr">
                      <a:solidFill>
                        <a:srgbClr val="003087"/>
                      </a:solidFill>
                      <a:prstDash val="solid"/>
                      <a:round/>
                      <a:headEnd type="none" w="med" len="med"/>
                      <a:tailEnd type="none" w="med" len="med"/>
                    </a:lnB>
                    <a:noFill/>
                  </a:tcPr>
                </a:tc>
                <a:tc>
                  <a:txBody>
                    <a:bodyPr/>
                    <a:lstStyle/>
                    <a:p>
                      <a:pPr algn="ctr" fontAlgn="b"/>
                      <a:r>
                        <a:rPr lang="en-GB" sz="1400" u="none" strike="noStrike" dirty="0">
                          <a:effectLst/>
                          <a:latin typeface="+mn-lt"/>
                        </a:rPr>
                        <a:t>74</a:t>
                      </a:r>
                      <a:endParaRPr lang="en-GB" sz="1400" b="0" i="0" u="none" strike="noStrike" dirty="0">
                        <a:solidFill>
                          <a:srgbClr val="000000"/>
                        </a:solidFill>
                        <a:effectLst/>
                        <a:latin typeface="+mn-lt"/>
                      </a:endParaRPr>
                    </a:p>
                  </a:txBody>
                  <a:tcPr marL="9525" marR="9525" marT="9525" marB="0" anchor="b">
                    <a:lnL w="12700" cap="flat" cmpd="sng" algn="ctr">
                      <a:solidFill>
                        <a:srgbClr val="003087"/>
                      </a:solidFill>
                      <a:prstDash val="solid"/>
                      <a:round/>
                      <a:headEnd type="none" w="med" len="med"/>
                      <a:tailEnd type="none" w="med" len="med"/>
                    </a:lnL>
                    <a:lnR w="12700" cap="flat" cmpd="sng" algn="ctr">
                      <a:solidFill>
                        <a:srgbClr val="003087"/>
                      </a:solidFill>
                      <a:prstDash val="solid"/>
                      <a:round/>
                      <a:headEnd type="none" w="med" len="med"/>
                      <a:tailEnd type="none" w="med" len="med"/>
                    </a:lnR>
                    <a:lnT w="12700" cap="flat" cmpd="sng" algn="ctr">
                      <a:solidFill>
                        <a:srgbClr val="003087"/>
                      </a:solidFill>
                      <a:prstDash val="solid"/>
                      <a:round/>
                      <a:headEnd type="none" w="med" len="med"/>
                      <a:tailEnd type="none" w="med" len="med"/>
                    </a:lnT>
                    <a:lnB w="12700" cap="flat" cmpd="sng" algn="ctr">
                      <a:solidFill>
                        <a:srgbClr val="003087"/>
                      </a:solidFill>
                      <a:prstDash val="solid"/>
                      <a:round/>
                      <a:headEnd type="none" w="med" len="med"/>
                      <a:tailEnd type="none" w="med" len="med"/>
                    </a:lnB>
                    <a:solidFill>
                      <a:schemeClr val="bg1">
                        <a:lumMod val="95000"/>
                      </a:schemeClr>
                    </a:solidFill>
                  </a:tcPr>
                </a:tc>
                <a:tc>
                  <a:txBody>
                    <a:bodyPr/>
                    <a:lstStyle/>
                    <a:p>
                      <a:pPr algn="ctr" fontAlgn="b"/>
                      <a:r>
                        <a:rPr lang="en-GB" sz="1400" u="none" strike="noStrike">
                          <a:effectLst/>
                          <a:latin typeface="+mn-lt"/>
                        </a:rPr>
                        <a:t>38</a:t>
                      </a:r>
                      <a:endParaRPr lang="en-GB" sz="1400" b="0" i="0" u="none" strike="noStrike">
                        <a:solidFill>
                          <a:srgbClr val="000000"/>
                        </a:solidFill>
                        <a:effectLst/>
                        <a:latin typeface="+mn-lt"/>
                      </a:endParaRPr>
                    </a:p>
                  </a:txBody>
                  <a:tcPr marL="9525" marR="9525" marT="9525" marB="0" anchor="b">
                    <a:lnL w="12700" cap="flat" cmpd="sng" algn="ctr">
                      <a:solidFill>
                        <a:srgbClr val="003087"/>
                      </a:solidFill>
                      <a:prstDash val="solid"/>
                      <a:round/>
                      <a:headEnd type="none" w="med" len="med"/>
                      <a:tailEnd type="none" w="med" len="med"/>
                    </a:lnL>
                    <a:lnR w="12700" cap="flat" cmpd="sng" algn="ctr">
                      <a:solidFill>
                        <a:srgbClr val="003087"/>
                      </a:solidFill>
                      <a:prstDash val="solid"/>
                      <a:round/>
                      <a:headEnd type="none" w="med" len="med"/>
                      <a:tailEnd type="none" w="med" len="med"/>
                    </a:lnR>
                    <a:lnT w="12700" cap="flat" cmpd="sng" algn="ctr">
                      <a:solidFill>
                        <a:srgbClr val="003087"/>
                      </a:solidFill>
                      <a:prstDash val="solid"/>
                      <a:round/>
                      <a:headEnd type="none" w="med" len="med"/>
                      <a:tailEnd type="none" w="med" len="med"/>
                    </a:lnT>
                    <a:lnB w="12700" cap="flat" cmpd="sng" algn="ctr">
                      <a:solidFill>
                        <a:srgbClr val="003087"/>
                      </a:solidFill>
                      <a:prstDash val="solid"/>
                      <a:round/>
                      <a:headEnd type="none" w="med" len="med"/>
                      <a:tailEnd type="none" w="med" len="med"/>
                    </a:lnB>
                    <a:noFill/>
                  </a:tcPr>
                </a:tc>
                <a:tc>
                  <a:txBody>
                    <a:bodyPr/>
                    <a:lstStyle/>
                    <a:p>
                      <a:pPr algn="ctr" fontAlgn="b"/>
                      <a:r>
                        <a:rPr lang="en-GB" sz="1400" u="none" strike="noStrike">
                          <a:effectLst/>
                          <a:latin typeface="+mn-lt"/>
                        </a:rPr>
                        <a:t>36</a:t>
                      </a:r>
                      <a:endParaRPr lang="en-GB" sz="1400" b="0" i="0" u="none" strike="noStrike">
                        <a:solidFill>
                          <a:srgbClr val="000000"/>
                        </a:solidFill>
                        <a:effectLst/>
                        <a:latin typeface="+mn-lt"/>
                      </a:endParaRPr>
                    </a:p>
                  </a:txBody>
                  <a:tcPr marL="9525" marR="9525" marT="9525" marB="0" anchor="b">
                    <a:lnL w="12700" cap="flat" cmpd="sng" algn="ctr">
                      <a:solidFill>
                        <a:srgbClr val="003087"/>
                      </a:solidFill>
                      <a:prstDash val="solid"/>
                      <a:round/>
                      <a:headEnd type="none" w="med" len="med"/>
                      <a:tailEnd type="none" w="med" len="med"/>
                    </a:lnL>
                    <a:lnR w="12700" cap="flat" cmpd="sng" algn="ctr">
                      <a:solidFill>
                        <a:srgbClr val="003087"/>
                      </a:solidFill>
                      <a:prstDash val="solid"/>
                      <a:round/>
                      <a:headEnd type="none" w="med" len="med"/>
                      <a:tailEnd type="none" w="med" len="med"/>
                    </a:lnR>
                    <a:lnT w="12700" cap="flat" cmpd="sng" algn="ctr">
                      <a:solidFill>
                        <a:srgbClr val="003087"/>
                      </a:solidFill>
                      <a:prstDash val="solid"/>
                      <a:round/>
                      <a:headEnd type="none" w="med" len="med"/>
                      <a:tailEnd type="none" w="med" len="med"/>
                    </a:lnT>
                    <a:lnB w="12700" cap="flat" cmpd="sng" algn="ctr">
                      <a:solidFill>
                        <a:srgbClr val="003087"/>
                      </a:solidFill>
                      <a:prstDash val="solid"/>
                      <a:round/>
                      <a:headEnd type="none" w="med" len="med"/>
                      <a:tailEnd type="none" w="med" len="med"/>
                    </a:lnB>
                    <a:noFill/>
                  </a:tcPr>
                </a:tc>
                <a:tc>
                  <a:txBody>
                    <a:bodyPr/>
                    <a:lstStyle/>
                    <a:p>
                      <a:pPr algn="ctr" fontAlgn="b"/>
                      <a:r>
                        <a:rPr lang="en-GB" sz="1400" u="none" strike="noStrike">
                          <a:effectLst/>
                          <a:latin typeface="+mn-lt"/>
                        </a:rPr>
                        <a:t>49%</a:t>
                      </a:r>
                      <a:endParaRPr lang="en-GB" sz="1400" b="0" i="0" u="none" strike="noStrike">
                        <a:solidFill>
                          <a:srgbClr val="000000"/>
                        </a:solidFill>
                        <a:effectLst/>
                        <a:latin typeface="+mn-lt"/>
                      </a:endParaRPr>
                    </a:p>
                  </a:txBody>
                  <a:tcPr marL="9525" marR="9525" marT="9525" marB="0" anchor="b">
                    <a:lnL w="12700" cap="flat" cmpd="sng" algn="ctr">
                      <a:solidFill>
                        <a:srgbClr val="003087"/>
                      </a:solidFill>
                      <a:prstDash val="solid"/>
                      <a:round/>
                      <a:headEnd type="none" w="med" len="med"/>
                      <a:tailEnd type="none" w="med" len="med"/>
                    </a:lnL>
                    <a:lnR w="12700" cap="flat" cmpd="sng" algn="ctr">
                      <a:solidFill>
                        <a:srgbClr val="003087"/>
                      </a:solidFill>
                      <a:prstDash val="solid"/>
                      <a:round/>
                      <a:headEnd type="none" w="med" len="med"/>
                      <a:tailEnd type="none" w="med" len="med"/>
                    </a:lnR>
                    <a:lnT w="12700" cap="flat" cmpd="sng" algn="ctr">
                      <a:solidFill>
                        <a:srgbClr val="003087"/>
                      </a:solidFill>
                      <a:prstDash val="solid"/>
                      <a:round/>
                      <a:headEnd type="none" w="med" len="med"/>
                      <a:tailEnd type="none" w="med" len="med"/>
                    </a:lnT>
                    <a:lnB w="12700" cap="flat" cmpd="sng" algn="ctr">
                      <a:solidFill>
                        <a:srgbClr val="003087"/>
                      </a:solidFill>
                      <a:prstDash val="solid"/>
                      <a:round/>
                      <a:headEnd type="none" w="med" len="med"/>
                      <a:tailEnd type="none" w="med" len="med"/>
                    </a:lnB>
                    <a:noFill/>
                  </a:tcPr>
                </a:tc>
                <a:tc>
                  <a:txBody>
                    <a:bodyPr/>
                    <a:lstStyle/>
                    <a:p>
                      <a:pPr algn="ctr" fontAlgn="ctr"/>
                      <a:r>
                        <a:rPr lang="en-GB" sz="1400" u="none" strike="noStrike" dirty="0">
                          <a:effectLst/>
                          <a:latin typeface="+mn-lt"/>
                        </a:rPr>
                        <a:t>804</a:t>
                      </a:r>
                      <a:endParaRPr lang="en-GB" sz="1400" b="0" i="0" u="none" strike="noStrike" dirty="0">
                        <a:solidFill>
                          <a:srgbClr val="000000"/>
                        </a:solidFill>
                        <a:effectLst/>
                        <a:latin typeface="+mn-lt"/>
                      </a:endParaRPr>
                    </a:p>
                  </a:txBody>
                  <a:tcPr marL="9525" marR="9525" marT="9525" marB="0" anchor="ctr">
                    <a:lnL w="12700" cap="flat" cmpd="sng" algn="ctr">
                      <a:solidFill>
                        <a:srgbClr val="003087"/>
                      </a:solidFill>
                      <a:prstDash val="solid"/>
                      <a:round/>
                      <a:headEnd type="none" w="med" len="med"/>
                      <a:tailEnd type="none" w="med" len="med"/>
                    </a:lnL>
                    <a:lnR w="12700" cap="flat" cmpd="sng" algn="ctr">
                      <a:solidFill>
                        <a:srgbClr val="003087"/>
                      </a:solidFill>
                      <a:prstDash val="solid"/>
                      <a:round/>
                      <a:headEnd type="none" w="med" len="med"/>
                      <a:tailEnd type="none" w="med" len="med"/>
                    </a:lnR>
                    <a:lnT w="12700" cap="flat" cmpd="sng" algn="ctr">
                      <a:solidFill>
                        <a:srgbClr val="003087"/>
                      </a:solidFill>
                      <a:prstDash val="solid"/>
                      <a:round/>
                      <a:headEnd type="none" w="med" len="med"/>
                      <a:tailEnd type="none" w="med" len="med"/>
                    </a:lnT>
                    <a:lnB w="12700" cap="flat" cmpd="sng" algn="ctr">
                      <a:solidFill>
                        <a:srgbClr val="003087"/>
                      </a:solidFill>
                      <a:prstDash val="solid"/>
                      <a:round/>
                      <a:headEnd type="none" w="med" len="med"/>
                      <a:tailEnd type="none" w="med" len="med"/>
                    </a:lnB>
                    <a:solidFill>
                      <a:schemeClr val="bg1">
                        <a:lumMod val="95000"/>
                      </a:schemeClr>
                    </a:solidFill>
                  </a:tcPr>
                </a:tc>
                <a:tc>
                  <a:txBody>
                    <a:bodyPr/>
                    <a:lstStyle/>
                    <a:p>
                      <a:pPr algn="ctr" fontAlgn="ctr"/>
                      <a:r>
                        <a:rPr lang="en-GB" sz="1400" u="none" strike="noStrike">
                          <a:effectLst/>
                          <a:latin typeface="+mn-lt"/>
                        </a:rPr>
                        <a:t>249</a:t>
                      </a:r>
                      <a:endParaRPr lang="en-GB" sz="1400" b="0" i="0" u="none" strike="noStrike">
                        <a:solidFill>
                          <a:srgbClr val="000000"/>
                        </a:solidFill>
                        <a:effectLst/>
                        <a:latin typeface="+mn-lt"/>
                      </a:endParaRPr>
                    </a:p>
                  </a:txBody>
                  <a:tcPr marL="9525" marR="9525" marT="9525" marB="0" anchor="ctr">
                    <a:lnL w="12700" cap="flat" cmpd="sng" algn="ctr">
                      <a:solidFill>
                        <a:srgbClr val="003087"/>
                      </a:solidFill>
                      <a:prstDash val="solid"/>
                      <a:round/>
                      <a:headEnd type="none" w="med" len="med"/>
                      <a:tailEnd type="none" w="med" len="med"/>
                    </a:lnL>
                    <a:lnR w="12700" cap="flat" cmpd="sng" algn="ctr">
                      <a:solidFill>
                        <a:srgbClr val="003087"/>
                      </a:solidFill>
                      <a:prstDash val="solid"/>
                      <a:round/>
                      <a:headEnd type="none" w="med" len="med"/>
                      <a:tailEnd type="none" w="med" len="med"/>
                    </a:lnR>
                    <a:lnT w="12700" cap="flat" cmpd="sng" algn="ctr">
                      <a:solidFill>
                        <a:srgbClr val="003087"/>
                      </a:solidFill>
                      <a:prstDash val="solid"/>
                      <a:round/>
                      <a:headEnd type="none" w="med" len="med"/>
                      <a:tailEnd type="none" w="med" len="med"/>
                    </a:lnT>
                    <a:lnB w="12700" cap="flat" cmpd="sng" algn="ctr">
                      <a:solidFill>
                        <a:srgbClr val="003087"/>
                      </a:solidFill>
                      <a:prstDash val="solid"/>
                      <a:round/>
                      <a:headEnd type="none" w="med" len="med"/>
                      <a:tailEnd type="none" w="med" len="med"/>
                    </a:lnB>
                    <a:noFill/>
                  </a:tcPr>
                </a:tc>
                <a:tc>
                  <a:txBody>
                    <a:bodyPr/>
                    <a:lstStyle/>
                    <a:p>
                      <a:pPr algn="ctr" fontAlgn="ctr"/>
                      <a:r>
                        <a:rPr lang="en-GB" sz="1400" u="none" strike="noStrike">
                          <a:effectLst/>
                          <a:latin typeface="+mn-lt"/>
                        </a:rPr>
                        <a:t>555</a:t>
                      </a:r>
                      <a:endParaRPr lang="en-GB" sz="1400" b="0" i="0" u="none" strike="noStrike">
                        <a:solidFill>
                          <a:srgbClr val="000000"/>
                        </a:solidFill>
                        <a:effectLst/>
                        <a:latin typeface="+mn-lt"/>
                      </a:endParaRPr>
                    </a:p>
                  </a:txBody>
                  <a:tcPr marL="9525" marR="9525" marT="9525" marB="0" anchor="ctr">
                    <a:lnL w="12700" cap="flat" cmpd="sng" algn="ctr">
                      <a:solidFill>
                        <a:srgbClr val="003087"/>
                      </a:solidFill>
                      <a:prstDash val="solid"/>
                      <a:round/>
                      <a:headEnd type="none" w="med" len="med"/>
                      <a:tailEnd type="none" w="med" len="med"/>
                    </a:lnL>
                    <a:lnR w="12700" cap="flat" cmpd="sng" algn="ctr">
                      <a:solidFill>
                        <a:srgbClr val="003087"/>
                      </a:solidFill>
                      <a:prstDash val="solid"/>
                      <a:round/>
                      <a:headEnd type="none" w="med" len="med"/>
                      <a:tailEnd type="none" w="med" len="med"/>
                    </a:lnR>
                    <a:lnT w="12700" cap="flat" cmpd="sng" algn="ctr">
                      <a:solidFill>
                        <a:srgbClr val="003087"/>
                      </a:solidFill>
                      <a:prstDash val="solid"/>
                      <a:round/>
                      <a:headEnd type="none" w="med" len="med"/>
                      <a:tailEnd type="none" w="med" len="med"/>
                    </a:lnT>
                    <a:lnB w="12700" cap="flat" cmpd="sng" algn="ctr">
                      <a:solidFill>
                        <a:srgbClr val="003087"/>
                      </a:solidFill>
                      <a:prstDash val="solid"/>
                      <a:round/>
                      <a:headEnd type="none" w="med" len="med"/>
                      <a:tailEnd type="none" w="med" len="med"/>
                    </a:lnB>
                    <a:noFill/>
                  </a:tcPr>
                </a:tc>
                <a:tc>
                  <a:txBody>
                    <a:bodyPr/>
                    <a:lstStyle/>
                    <a:p>
                      <a:pPr algn="ctr" fontAlgn="ctr"/>
                      <a:r>
                        <a:rPr lang="en-GB" sz="1400" u="none" strike="noStrike" dirty="0">
                          <a:effectLst/>
                          <a:latin typeface="+mn-lt"/>
                        </a:rPr>
                        <a:t>69%</a:t>
                      </a:r>
                      <a:endParaRPr lang="en-GB" sz="1400" b="0" i="0" u="none" strike="noStrike" dirty="0">
                        <a:solidFill>
                          <a:srgbClr val="000000"/>
                        </a:solidFill>
                        <a:effectLst/>
                        <a:latin typeface="+mn-lt"/>
                      </a:endParaRPr>
                    </a:p>
                  </a:txBody>
                  <a:tcPr marL="9525" marR="9525" marT="9525" marB="0" anchor="ctr">
                    <a:lnL w="12700" cap="flat" cmpd="sng" algn="ctr">
                      <a:solidFill>
                        <a:srgbClr val="003087"/>
                      </a:solidFill>
                      <a:prstDash val="solid"/>
                      <a:round/>
                      <a:headEnd type="none" w="med" len="med"/>
                      <a:tailEnd type="none" w="med" len="med"/>
                    </a:lnL>
                    <a:lnR w="12700" cap="flat" cmpd="sng" algn="ctr">
                      <a:solidFill>
                        <a:srgbClr val="003087"/>
                      </a:solidFill>
                      <a:prstDash val="solid"/>
                      <a:round/>
                      <a:headEnd type="none" w="med" len="med"/>
                      <a:tailEnd type="none" w="med" len="med"/>
                    </a:lnR>
                    <a:lnT w="12700" cap="flat" cmpd="sng" algn="ctr">
                      <a:solidFill>
                        <a:srgbClr val="003087"/>
                      </a:solidFill>
                      <a:prstDash val="solid"/>
                      <a:round/>
                      <a:headEnd type="none" w="med" len="med"/>
                      <a:tailEnd type="none" w="med" len="med"/>
                    </a:lnT>
                    <a:lnB w="12700" cap="flat" cmpd="sng" algn="ctr">
                      <a:solidFill>
                        <a:srgbClr val="003087"/>
                      </a:solidFill>
                      <a:prstDash val="solid"/>
                      <a:round/>
                      <a:headEnd type="none" w="med" len="med"/>
                      <a:tailEnd type="none" w="med" len="med"/>
                    </a:lnB>
                    <a:noFill/>
                  </a:tcPr>
                </a:tc>
                <a:tc>
                  <a:txBody>
                    <a:bodyPr/>
                    <a:lstStyle/>
                    <a:p>
                      <a:pPr algn="ctr" fontAlgn="ctr"/>
                      <a:r>
                        <a:rPr lang="en-GB" sz="1400" b="1" i="0" u="none" strike="noStrike" dirty="0">
                          <a:solidFill>
                            <a:srgbClr val="003087"/>
                          </a:solidFill>
                          <a:effectLst/>
                          <a:latin typeface="+mn-lt"/>
                        </a:rPr>
                        <a:t>878</a:t>
                      </a:r>
                    </a:p>
                  </a:txBody>
                  <a:tcPr marL="9525" marR="9525" marT="9525" marB="0" anchor="ctr">
                    <a:lnL w="12700" cap="flat" cmpd="sng" algn="ctr">
                      <a:solidFill>
                        <a:srgbClr val="003087"/>
                      </a:solidFill>
                      <a:prstDash val="solid"/>
                      <a:round/>
                      <a:headEnd type="none" w="med" len="med"/>
                      <a:tailEnd type="none" w="med" len="med"/>
                    </a:lnL>
                    <a:lnT w="12700" cap="flat" cmpd="sng" algn="ctr">
                      <a:solidFill>
                        <a:srgbClr val="003087"/>
                      </a:solidFill>
                      <a:prstDash val="solid"/>
                      <a:round/>
                      <a:headEnd type="none" w="med" len="med"/>
                      <a:tailEnd type="none" w="med" len="med"/>
                    </a:lnT>
                    <a:lnB w="12700" cap="flat" cmpd="sng" algn="ctr">
                      <a:solidFill>
                        <a:srgbClr val="003087"/>
                      </a:solidFill>
                      <a:prstDash val="solid"/>
                      <a:round/>
                      <a:headEnd type="none" w="med" len="med"/>
                      <a:tailEnd type="none" w="med" len="med"/>
                    </a:lnB>
                    <a:noFill/>
                  </a:tcPr>
                </a:tc>
                <a:extLst>
                  <a:ext uri="{0D108BD9-81ED-4DB2-BD59-A6C34878D82A}">
                    <a16:rowId xmlns:a16="http://schemas.microsoft.com/office/drawing/2014/main" val="616928178"/>
                  </a:ext>
                </a:extLst>
              </a:tr>
              <a:tr h="190500">
                <a:tc>
                  <a:txBody>
                    <a:bodyPr/>
                    <a:lstStyle/>
                    <a:p>
                      <a:pPr algn="l" fontAlgn="b"/>
                      <a:r>
                        <a:rPr lang="en-GB" sz="1400" u="none" strike="noStrike">
                          <a:effectLst/>
                          <a:latin typeface="+mn-lt"/>
                        </a:rPr>
                        <a:t>2022/23</a:t>
                      </a:r>
                      <a:endParaRPr lang="en-GB" sz="1400" b="0" i="0" u="none" strike="noStrike">
                        <a:solidFill>
                          <a:srgbClr val="000000"/>
                        </a:solidFill>
                        <a:effectLst/>
                        <a:latin typeface="+mn-lt"/>
                      </a:endParaRPr>
                    </a:p>
                  </a:txBody>
                  <a:tcPr marL="9525" marR="9525" marT="9525" marB="0" anchor="b">
                    <a:lnR w="12700" cap="flat" cmpd="sng" algn="ctr">
                      <a:solidFill>
                        <a:srgbClr val="003087"/>
                      </a:solidFill>
                      <a:prstDash val="solid"/>
                      <a:round/>
                      <a:headEnd type="none" w="med" len="med"/>
                      <a:tailEnd type="none" w="med" len="med"/>
                    </a:lnR>
                    <a:lnT w="12700" cap="flat" cmpd="sng" algn="ctr">
                      <a:solidFill>
                        <a:srgbClr val="003087"/>
                      </a:solidFill>
                      <a:prstDash val="solid"/>
                      <a:round/>
                      <a:headEnd type="none" w="med" len="med"/>
                      <a:tailEnd type="none" w="med" len="med"/>
                    </a:lnT>
                    <a:noFill/>
                  </a:tcPr>
                </a:tc>
                <a:tc>
                  <a:txBody>
                    <a:bodyPr/>
                    <a:lstStyle/>
                    <a:p>
                      <a:pPr algn="ctr" fontAlgn="b"/>
                      <a:r>
                        <a:rPr lang="en-GB" sz="1400" u="none" strike="noStrike" dirty="0">
                          <a:effectLst/>
                          <a:latin typeface="+mn-lt"/>
                        </a:rPr>
                        <a:t>72</a:t>
                      </a:r>
                      <a:endParaRPr lang="en-GB" sz="1400" b="0" i="0" u="none" strike="noStrike" dirty="0">
                        <a:solidFill>
                          <a:srgbClr val="000000"/>
                        </a:solidFill>
                        <a:effectLst/>
                        <a:latin typeface="+mn-lt"/>
                      </a:endParaRPr>
                    </a:p>
                  </a:txBody>
                  <a:tcPr marL="9525" marR="9525" marT="9525" marB="0" anchor="b">
                    <a:lnL w="12700" cap="flat" cmpd="sng" algn="ctr">
                      <a:solidFill>
                        <a:srgbClr val="003087"/>
                      </a:solidFill>
                      <a:prstDash val="solid"/>
                      <a:round/>
                      <a:headEnd type="none" w="med" len="med"/>
                      <a:tailEnd type="none" w="med" len="med"/>
                    </a:lnL>
                    <a:lnR w="12700" cap="flat" cmpd="sng" algn="ctr">
                      <a:solidFill>
                        <a:srgbClr val="003087"/>
                      </a:solidFill>
                      <a:prstDash val="solid"/>
                      <a:round/>
                      <a:headEnd type="none" w="med" len="med"/>
                      <a:tailEnd type="none" w="med" len="med"/>
                    </a:lnR>
                    <a:lnT w="12700" cap="flat" cmpd="sng" algn="ctr">
                      <a:solidFill>
                        <a:srgbClr val="003087"/>
                      </a:solidFill>
                      <a:prstDash val="solid"/>
                      <a:round/>
                      <a:headEnd type="none" w="med" len="med"/>
                      <a:tailEnd type="none" w="med" len="med"/>
                    </a:lnT>
                    <a:solidFill>
                      <a:schemeClr val="bg1">
                        <a:lumMod val="95000"/>
                      </a:schemeClr>
                    </a:solidFill>
                  </a:tcPr>
                </a:tc>
                <a:tc>
                  <a:txBody>
                    <a:bodyPr/>
                    <a:lstStyle/>
                    <a:p>
                      <a:pPr algn="ctr" fontAlgn="b"/>
                      <a:r>
                        <a:rPr lang="en-GB" sz="1400" u="none" strike="noStrike">
                          <a:effectLst/>
                          <a:latin typeface="+mn-lt"/>
                        </a:rPr>
                        <a:t>38</a:t>
                      </a:r>
                      <a:endParaRPr lang="en-GB" sz="1400" b="0" i="0" u="none" strike="noStrike">
                        <a:solidFill>
                          <a:srgbClr val="000000"/>
                        </a:solidFill>
                        <a:effectLst/>
                        <a:latin typeface="+mn-lt"/>
                      </a:endParaRPr>
                    </a:p>
                  </a:txBody>
                  <a:tcPr marL="9525" marR="9525" marT="9525" marB="0" anchor="b">
                    <a:lnL w="12700" cap="flat" cmpd="sng" algn="ctr">
                      <a:solidFill>
                        <a:srgbClr val="003087"/>
                      </a:solidFill>
                      <a:prstDash val="solid"/>
                      <a:round/>
                      <a:headEnd type="none" w="med" len="med"/>
                      <a:tailEnd type="none" w="med" len="med"/>
                    </a:lnL>
                    <a:lnR w="12700" cap="flat" cmpd="sng" algn="ctr">
                      <a:solidFill>
                        <a:srgbClr val="003087"/>
                      </a:solidFill>
                      <a:prstDash val="solid"/>
                      <a:round/>
                      <a:headEnd type="none" w="med" len="med"/>
                      <a:tailEnd type="none" w="med" len="med"/>
                    </a:lnR>
                    <a:lnT w="12700" cap="flat" cmpd="sng" algn="ctr">
                      <a:solidFill>
                        <a:srgbClr val="003087"/>
                      </a:solidFill>
                      <a:prstDash val="solid"/>
                      <a:round/>
                      <a:headEnd type="none" w="med" len="med"/>
                      <a:tailEnd type="none" w="med" len="med"/>
                    </a:lnT>
                    <a:noFill/>
                  </a:tcPr>
                </a:tc>
                <a:tc>
                  <a:txBody>
                    <a:bodyPr/>
                    <a:lstStyle/>
                    <a:p>
                      <a:pPr algn="ctr" fontAlgn="b"/>
                      <a:r>
                        <a:rPr lang="en-GB" sz="1400" u="none" strike="noStrike">
                          <a:effectLst/>
                          <a:latin typeface="+mn-lt"/>
                        </a:rPr>
                        <a:t>34</a:t>
                      </a:r>
                      <a:endParaRPr lang="en-GB" sz="1400" b="0" i="0" u="none" strike="noStrike">
                        <a:solidFill>
                          <a:srgbClr val="000000"/>
                        </a:solidFill>
                        <a:effectLst/>
                        <a:latin typeface="+mn-lt"/>
                      </a:endParaRPr>
                    </a:p>
                  </a:txBody>
                  <a:tcPr marL="9525" marR="9525" marT="9525" marB="0" anchor="b">
                    <a:lnL w="12700" cap="flat" cmpd="sng" algn="ctr">
                      <a:solidFill>
                        <a:srgbClr val="003087"/>
                      </a:solidFill>
                      <a:prstDash val="solid"/>
                      <a:round/>
                      <a:headEnd type="none" w="med" len="med"/>
                      <a:tailEnd type="none" w="med" len="med"/>
                    </a:lnL>
                    <a:lnR w="12700" cap="flat" cmpd="sng" algn="ctr">
                      <a:solidFill>
                        <a:srgbClr val="003087"/>
                      </a:solidFill>
                      <a:prstDash val="solid"/>
                      <a:round/>
                      <a:headEnd type="none" w="med" len="med"/>
                      <a:tailEnd type="none" w="med" len="med"/>
                    </a:lnR>
                    <a:lnT w="12700" cap="flat" cmpd="sng" algn="ctr">
                      <a:solidFill>
                        <a:srgbClr val="003087"/>
                      </a:solidFill>
                      <a:prstDash val="solid"/>
                      <a:round/>
                      <a:headEnd type="none" w="med" len="med"/>
                      <a:tailEnd type="none" w="med" len="med"/>
                    </a:lnT>
                    <a:noFill/>
                  </a:tcPr>
                </a:tc>
                <a:tc>
                  <a:txBody>
                    <a:bodyPr/>
                    <a:lstStyle/>
                    <a:p>
                      <a:pPr algn="ctr" fontAlgn="b"/>
                      <a:r>
                        <a:rPr lang="en-GB" sz="1400" u="none" strike="noStrike">
                          <a:effectLst/>
                          <a:latin typeface="+mn-lt"/>
                        </a:rPr>
                        <a:t>47%</a:t>
                      </a:r>
                      <a:endParaRPr lang="en-GB" sz="1400" b="0" i="0" u="none" strike="noStrike">
                        <a:solidFill>
                          <a:srgbClr val="000000"/>
                        </a:solidFill>
                        <a:effectLst/>
                        <a:latin typeface="+mn-lt"/>
                      </a:endParaRPr>
                    </a:p>
                  </a:txBody>
                  <a:tcPr marL="9525" marR="9525" marT="9525" marB="0" anchor="b">
                    <a:lnL w="12700" cap="flat" cmpd="sng" algn="ctr">
                      <a:solidFill>
                        <a:srgbClr val="003087"/>
                      </a:solidFill>
                      <a:prstDash val="solid"/>
                      <a:round/>
                      <a:headEnd type="none" w="med" len="med"/>
                      <a:tailEnd type="none" w="med" len="med"/>
                    </a:lnL>
                    <a:lnR w="12700" cap="flat" cmpd="sng" algn="ctr">
                      <a:solidFill>
                        <a:srgbClr val="003087"/>
                      </a:solidFill>
                      <a:prstDash val="solid"/>
                      <a:round/>
                      <a:headEnd type="none" w="med" len="med"/>
                      <a:tailEnd type="none" w="med" len="med"/>
                    </a:lnR>
                    <a:lnT w="12700" cap="flat" cmpd="sng" algn="ctr">
                      <a:solidFill>
                        <a:srgbClr val="003087"/>
                      </a:solidFill>
                      <a:prstDash val="solid"/>
                      <a:round/>
                      <a:headEnd type="none" w="med" len="med"/>
                      <a:tailEnd type="none" w="med" len="med"/>
                    </a:lnT>
                    <a:noFill/>
                  </a:tcPr>
                </a:tc>
                <a:tc>
                  <a:txBody>
                    <a:bodyPr/>
                    <a:lstStyle/>
                    <a:p>
                      <a:pPr algn="ctr" fontAlgn="ctr"/>
                      <a:r>
                        <a:rPr lang="en-GB" sz="1400" u="none" strike="noStrike" dirty="0">
                          <a:effectLst/>
                          <a:latin typeface="+mn-lt"/>
                        </a:rPr>
                        <a:t>692</a:t>
                      </a:r>
                      <a:endParaRPr lang="en-GB" sz="1400" b="0" i="0" u="none" strike="noStrike" dirty="0">
                        <a:solidFill>
                          <a:srgbClr val="000000"/>
                        </a:solidFill>
                        <a:effectLst/>
                        <a:latin typeface="+mn-lt"/>
                      </a:endParaRPr>
                    </a:p>
                  </a:txBody>
                  <a:tcPr marL="9525" marR="9525" marT="9525" marB="0" anchor="ctr">
                    <a:lnL w="12700" cap="flat" cmpd="sng" algn="ctr">
                      <a:solidFill>
                        <a:srgbClr val="003087"/>
                      </a:solidFill>
                      <a:prstDash val="solid"/>
                      <a:round/>
                      <a:headEnd type="none" w="med" len="med"/>
                      <a:tailEnd type="none" w="med" len="med"/>
                    </a:lnL>
                    <a:lnR w="12700" cap="flat" cmpd="sng" algn="ctr">
                      <a:solidFill>
                        <a:srgbClr val="003087"/>
                      </a:solidFill>
                      <a:prstDash val="solid"/>
                      <a:round/>
                      <a:headEnd type="none" w="med" len="med"/>
                      <a:tailEnd type="none" w="med" len="med"/>
                    </a:lnR>
                    <a:lnT w="12700" cap="flat" cmpd="sng" algn="ctr">
                      <a:solidFill>
                        <a:srgbClr val="003087"/>
                      </a:solidFill>
                      <a:prstDash val="solid"/>
                      <a:round/>
                      <a:headEnd type="none" w="med" len="med"/>
                      <a:tailEnd type="none" w="med" len="med"/>
                    </a:lnT>
                    <a:solidFill>
                      <a:schemeClr val="bg1">
                        <a:lumMod val="95000"/>
                      </a:schemeClr>
                    </a:solidFill>
                  </a:tcPr>
                </a:tc>
                <a:tc>
                  <a:txBody>
                    <a:bodyPr/>
                    <a:lstStyle/>
                    <a:p>
                      <a:pPr algn="ctr" fontAlgn="ctr"/>
                      <a:r>
                        <a:rPr lang="en-GB" sz="1400" u="none" strike="noStrike">
                          <a:effectLst/>
                          <a:latin typeface="+mn-lt"/>
                        </a:rPr>
                        <a:t>250</a:t>
                      </a:r>
                      <a:endParaRPr lang="en-GB" sz="1400" b="0" i="0" u="none" strike="noStrike">
                        <a:solidFill>
                          <a:srgbClr val="000000"/>
                        </a:solidFill>
                        <a:effectLst/>
                        <a:latin typeface="+mn-lt"/>
                      </a:endParaRPr>
                    </a:p>
                  </a:txBody>
                  <a:tcPr marL="9525" marR="9525" marT="9525" marB="0" anchor="ctr">
                    <a:lnL w="12700" cap="flat" cmpd="sng" algn="ctr">
                      <a:solidFill>
                        <a:srgbClr val="003087"/>
                      </a:solidFill>
                      <a:prstDash val="solid"/>
                      <a:round/>
                      <a:headEnd type="none" w="med" len="med"/>
                      <a:tailEnd type="none" w="med" len="med"/>
                    </a:lnL>
                    <a:lnR w="12700" cap="flat" cmpd="sng" algn="ctr">
                      <a:solidFill>
                        <a:srgbClr val="003087"/>
                      </a:solidFill>
                      <a:prstDash val="solid"/>
                      <a:round/>
                      <a:headEnd type="none" w="med" len="med"/>
                      <a:tailEnd type="none" w="med" len="med"/>
                    </a:lnR>
                    <a:lnT w="12700" cap="flat" cmpd="sng" algn="ctr">
                      <a:solidFill>
                        <a:srgbClr val="003087"/>
                      </a:solidFill>
                      <a:prstDash val="solid"/>
                      <a:round/>
                      <a:headEnd type="none" w="med" len="med"/>
                      <a:tailEnd type="none" w="med" len="med"/>
                    </a:lnT>
                    <a:noFill/>
                  </a:tcPr>
                </a:tc>
                <a:tc>
                  <a:txBody>
                    <a:bodyPr/>
                    <a:lstStyle/>
                    <a:p>
                      <a:pPr algn="ctr" fontAlgn="ctr"/>
                      <a:r>
                        <a:rPr lang="en-GB" sz="1400" u="none" strike="noStrike">
                          <a:effectLst/>
                          <a:latin typeface="+mn-lt"/>
                        </a:rPr>
                        <a:t>442</a:t>
                      </a:r>
                      <a:endParaRPr lang="en-GB" sz="1400" b="0" i="0" u="none" strike="noStrike">
                        <a:solidFill>
                          <a:srgbClr val="000000"/>
                        </a:solidFill>
                        <a:effectLst/>
                        <a:latin typeface="+mn-lt"/>
                      </a:endParaRPr>
                    </a:p>
                  </a:txBody>
                  <a:tcPr marL="9525" marR="9525" marT="9525" marB="0" anchor="ctr">
                    <a:lnL w="12700" cap="flat" cmpd="sng" algn="ctr">
                      <a:solidFill>
                        <a:srgbClr val="003087"/>
                      </a:solidFill>
                      <a:prstDash val="solid"/>
                      <a:round/>
                      <a:headEnd type="none" w="med" len="med"/>
                      <a:tailEnd type="none" w="med" len="med"/>
                    </a:lnL>
                    <a:lnR w="12700" cap="flat" cmpd="sng" algn="ctr">
                      <a:solidFill>
                        <a:srgbClr val="003087"/>
                      </a:solidFill>
                      <a:prstDash val="solid"/>
                      <a:round/>
                      <a:headEnd type="none" w="med" len="med"/>
                      <a:tailEnd type="none" w="med" len="med"/>
                    </a:lnR>
                    <a:lnT w="12700" cap="flat" cmpd="sng" algn="ctr">
                      <a:solidFill>
                        <a:srgbClr val="003087"/>
                      </a:solidFill>
                      <a:prstDash val="solid"/>
                      <a:round/>
                      <a:headEnd type="none" w="med" len="med"/>
                      <a:tailEnd type="none" w="med" len="med"/>
                    </a:lnT>
                    <a:noFill/>
                  </a:tcPr>
                </a:tc>
                <a:tc>
                  <a:txBody>
                    <a:bodyPr/>
                    <a:lstStyle/>
                    <a:p>
                      <a:pPr algn="ctr" fontAlgn="ctr"/>
                      <a:r>
                        <a:rPr lang="en-GB" sz="1400" u="none" strike="noStrike" dirty="0">
                          <a:effectLst/>
                          <a:latin typeface="+mn-lt"/>
                        </a:rPr>
                        <a:t>64%</a:t>
                      </a:r>
                      <a:endParaRPr lang="en-GB" sz="1400" b="0" i="0" u="none" strike="noStrike" dirty="0">
                        <a:solidFill>
                          <a:srgbClr val="000000"/>
                        </a:solidFill>
                        <a:effectLst/>
                        <a:latin typeface="+mn-lt"/>
                      </a:endParaRPr>
                    </a:p>
                  </a:txBody>
                  <a:tcPr marL="9525" marR="9525" marT="9525" marB="0" anchor="ctr">
                    <a:lnL w="12700" cap="flat" cmpd="sng" algn="ctr">
                      <a:solidFill>
                        <a:srgbClr val="003087"/>
                      </a:solidFill>
                      <a:prstDash val="solid"/>
                      <a:round/>
                      <a:headEnd type="none" w="med" len="med"/>
                      <a:tailEnd type="none" w="med" len="med"/>
                    </a:lnL>
                    <a:lnR w="12700" cap="flat" cmpd="sng" algn="ctr">
                      <a:solidFill>
                        <a:srgbClr val="003087"/>
                      </a:solidFill>
                      <a:prstDash val="solid"/>
                      <a:round/>
                      <a:headEnd type="none" w="med" len="med"/>
                      <a:tailEnd type="none" w="med" len="med"/>
                    </a:lnR>
                    <a:lnT w="12700" cap="flat" cmpd="sng" algn="ctr">
                      <a:solidFill>
                        <a:srgbClr val="003087"/>
                      </a:solidFill>
                      <a:prstDash val="solid"/>
                      <a:round/>
                      <a:headEnd type="none" w="med" len="med"/>
                      <a:tailEnd type="none" w="med" len="med"/>
                    </a:lnT>
                    <a:noFill/>
                  </a:tcPr>
                </a:tc>
                <a:tc>
                  <a:txBody>
                    <a:bodyPr/>
                    <a:lstStyle/>
                    <a:p>
                      <a:pPr algn="ctr" fontAlgn="ctr"/>
                      <a:r>
                        <a:rPr lang="en-GB" sz="1400" b="1" i="0" u="none" strike="noStrike" dirty="0">
                          <a:solidFill>
                            <a:srgbClr val="003087"/>
                          </a:solidFill>
                          <a:effectLst/>
                          <a:latin typeface="+mn-lt"/>
                        </a:rPr>
                        <a:t>764</a:t>
                      </a:r>
                    </a:p>
                  </a:txBody>
                  <a:tcPr marL="9525" marR="9525" marT="9525" marB="0" anchor="ctr">
                    <a:lnL w="12700" cap="flat" cmpd="sng" algn="ctr">
                      <a:solidFill>
                        <a:srgbClr val="003087"/>
                      </a:solidFill>
                      <a:prstDash val="solid"/>
                      <a:round/>
                      <a:headEnd type="none" w="med" len="med"/>
                      <a:tailEnd type="none" w="med" len="med"/>
                    </a:lnL>
                    <a:lnT w="12700" cap="flat" cmpd="sng" algn="ctr">
                      <a:solidFill>
                        <a:srgbClr val="003087"/>
                      </a:solidFill>
                      <a:prstDash val="solid"/>
                      <a:round/>
                      <a:headEnd type="none" w="med" len="med"/>
                      <a:tailEnd type="none" w="med" len="med"/>
                    </a:lnT>
                    <a:noFill/>
                  </a:tcPr>
                </a:tc>
                <a:extLst>
                  <a:ext uri="{0D108BD9-81ED-4DB2-BD59-A6C34878D82A}">
                    <a16:rowId xmlns:a16="http://schemas.microsoft.com/office/drawing/2014/main" val="922479399"/>
                  </a:ext>
                </a:extLst>
              </a:tr>
            </a:tbl>
          </a:graphicData>
        </a:graphic>
      </p:graphicFrame>
      <p:sp>
        <p:nvSpPr>
          <p:cNvPr id="18" name="TextBox 17">
            <a:extLst>
              <a:ext uri="{FF2B5EF4-FFF2-40B4-BE49-F238E27FC236}">
                <a16:creationId xmlns:a16="http://schemas.microsoft.com/office/drawing/2014/main" id="{B9D7A304-29C3-D41E-F0D3-D36129A82379}"/>
              </a:ext>
            </a:extLst>
          </p:cNvPr>
          <p:cNvSpPr txBox="1"/>
          <p:nvPr/>
        </p:nvSpPr>
        <p:spPr>
          <a:xfrm>
            <a:off x="8579906" y="1546904"/>
            <a:ext cx="3279302" cy="4832092"/>
          </a:xfrm>
          <a:prstGeom prst="rect">
            <a:avLst/>
          </a:prstGeom>
          <a:ln>
            <a:solidFill>
              <a:srgbClr val="005EB8"/>
            </a:solidFill>
          </a:ln>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n-US"/>
            </a:defPPr>
            <a:lvl1pPr>
              <a:defRPr sz="1400" b="1">
                <a:solidFill>
                  <a:srgbClr val="003087"/>
                </a:solidFill>
                <a:effectLst/>
                <a:latin typeface="Arial" panose="020B0604020202020204" pitchFamily="34" charset="0"/>
                <a:ea typeface="Times New Roman" panose="02020603050405020304" pitchFamily="18" charset="0"/>
                <a:cs typeface="Arial" panose="020B0604020202020204"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marL="285750" indent="-285750">
              <a:buFont typeface="Arial" panose="020B0604020202020204" pitchFamily="34" charset="0"/>
              <a:buChar char="•"/>
            </a:pPr>
            <a:r>
              <a:rPr lang="en-GB" b="0" dirty="0">
                <a:solidFill>
                  <a:schemeClr val="tx1"/>
                </a:solidFill>
              </a:rPr>
              <a:t>Referral activity has displayed expected dips during height of pandemic waves with no extreme surge seen from people not accessing care</a:t>
            </a:r>
          </a:p>
          <a:p>
            <a:pPr marL="285750" indent="-285750">
              <a:buFont typeface="Arial" panose="020B0604020202020204" pitchFamily="34" charset="0"/>
              <a:buChar char="•"/>
            </a:pPr>
            <a:r>
              <a:rPr lang="en-GB" b="0" dirty="0">
                <a:solidFill>
                  <a:schemeClr val="tx1"/>
                </a:solidFill>
              </a:rPr>
              <a:t>During the 22/23 pilot and expansion to full Community Urgent Eyecare Service, decreasing referral trend into HES</a:t>
            </a:r>
          </a:p>
          <a:p>
            <a:pPr marL="285750" indent="-285750">
              <a:buFont typeface="Arial" panose="020B0604020202020204" pitchFamily="34" charset="0"/>
              <a:buChar char="•"/>
            </a:pPr>
            <a:r>
              <a:rPr lang="en-GB" dirty="0">
                <a:solidFill>
                  <a:schemeClr val="tx1"/>
                </a:solidFill>
              </a:rPr>
              <a:t>22/23 ED activity 71% of pre-pandemic level – a decrease of 178 appointments</a:t>
            </a:r>
          </a:p>
          <a:p>
            <a:pPr marL="285750" indent="-285750">
              <a:buFont typeface="Arial" panose="020B0604020202020204" pitchFamily="34" charset="0"/>
              <a:buChar char="•"/>
            </a:pPr>
            <a:r>
              <a:rPr lang="en-GB" dirty="0">
                <a:solidFill>
                  <a:schemeClr val="tx1"/>
                </a:solidFill>
              </a:rPr>
              <a:t>22/23 now more urgent (appropriate) cases (53% compared to 45% 19/20)</a:t>
            </a:r>
          </a:p>
          <a:p>
            <a:pPr marL="285750" indent="-285750">
              <a:buFont typeface="Arial" panose="020B0604020202020204" pitchFamily="34" charset="0"/>
              <a:buChar char="•"/>
            </a:pPr>
            <a:r>
              <a:rPr lang="en-GB" b="0" dirty="0">
                <a:solidFill>
                  <a:schemeClr val="tx1"/>
                </a:solidFill>
              </a:rPr>
              <a:t>Other referral sources are now predominantly routine referral (64% 22/23 vs 26% 19/20) suggesting cases are being managed in the community and conditions are being picked up earlier before escalation.</a:t>
            </a:r>
          </a:p>
        </p:txBody>
      </p:sp>
    </p:spTree>
    <p:extLst>
      <p:ext uri="{BB962C8B-B14F-4D97-AF65-F5344CB8AC3E}">
        <p14:creationId xmlns:p14="http://schemas.microsoft.com/office/powerpoint/2010/main" val="12057611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10;&#10;Description automatically generated">
            <a:extLst>
              <a:ext uri="{FF2B5EF4-FFF2-40B4-BE49-F238E27FC236}">
                <a16:creationId xmlns:a16="http://schemas.microsoft.com/office/drawing/2014/main" id="{E8E86B61-9A8F-6444-B3E9-A5C9E62DD967}"/>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9001516" y="166880"/>
            <a:ext cx="2857692" cy="1066563"/>
          </a:xfrm>
          <a:prstGeom prst="rect">
            <a:avLst/>
          </a:prstGeom>
        </p:spPr>
      </p:pic>
      <p:graphicFrame>
        <p:nvGraphicFramePr>
          <p:cNvPr id="9" name="Chart 8">
            <a:extLst>
              <a:ext uri="{FF2B5EF4-FFF2-40B4-BE49-F238E27FC236}">
                <a16:creationId xmlns:a16="http://schemas.microsoft.com/office/drawing/2014/main" id="{98EAAC3C-CFA4-80A7-E7B0-379FCA728482}"/>
              </a:ext>
            </a:extLst>
          </p:cNvPr>
          <p:cNvGraphicFramePr>
            <a:graphicFrameLocks/>
          </p:cNvGraphicFramePr>
          <p:nvPr>
            <p:extLst>
              <p:ext uri="{D42A27DB-BD31-4B8C-83A1-F6EECF244321}">
                <p14:modId xmlns:p14="http://schemas.microsoft.com/office/powerpoint/2010/main" val="3025226615"/>
              </p:ext>
            </p:extLst>
          </p:nvPr>
        </p:nvGraphicFramePr>
        <p:xfrm>
          <a:off x="6393253" y="1397485"/>
          <a:ext cx="4403725"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a:extLst>
              <a:ext uri="{FF2B5EF4-FFF2-40B4-BE49-F238E27FC236}">
                <a16:creationId xmlns:a16="http://schemas.microsoft.com/office/drawing/2014/main" id="{0D95D3C4-5DBC-0632-3921-FEDB0F9A734F}"/>
              </a:ext>
            </a:extLst>
          </p:cNvPr>
          <p:cNvSpPr txBox="1"/>
          <p:nvPr/>
        </p:nvSpPr>
        <p:spPr>
          <a:xfrm>
            <a:off x="6661189" y="4304727"/>
            <a:ext cx="5198019" cy="1600438"/>
          </a:xfrm>
          <a:prstGeom prst="rect">
            <a:avLst/>
          </a:prstGeom>
          <a:noFill/>
          <a:ln w="12700">
            <a:solidFill>
              <a:srgbClr val="005EB8"/>
            </a:solidFill>
          </a:ln>
        </p:spPr>
        <p:txBody>
          <a:bodyPr wrap="square" rtlCol="0">
            <a:spAutoFit/>
          </a:bodyPr>
          <a:lstStyle/>
          <a:p>
            <a:pPr marL="28575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Referrals via a community pre-cataract pathway was commenced on 25 July 2022.</a:t>
            </a:r>
          </a:p>
          <a:p>
            <a:pPr marL="28575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Between August 2022 and February 2023 there were 90 referrals.</a:t>
            </a:r>
          </a:p>
          <a:p>
            <a:pPr marL="28575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The largest PCN cohort was from South Wight (46%). This rate is slightly higher than the proportion of 65+ residents for the Island (32%).</a:t>
            </a:r>
          </a:p>
        </p:txBody>
      </p:sp>
      <p:sp>
        <p:nvSpPr>
          <p:cNvPr id="2" name="TextBox 1">
            <a:extLst>
              <a:ext uri="{FF2B5EF4-FFF2-40B4-BE49-F238E27FC236}">
                <a16:creationId xmlns:a16="http://schemas.microsoft.com/office/drawing/2014/main" id="{76B23E9A-F0DB-86DF-B8F5-873450ED1AE2}"/>
              </a:ext>
            </a:extLst>
          </p:cNvPr>
          <p:cNvSpPr txBox="1"/>
          <p:nvPr/>
        </p:nvSpPr>
        <p:spPr>
          <a:xfrm>
            <a:off x="332792" y="941055"/>
            <a:ext cx="9739676" cy="584775"/>
          </a:xfrm>
          <a:prstGeom prst="rect">
            <a:avLst/>
          </a:prstGeom>
          <a:noFill/>
        </p:spPr>
        <p:txBody>
          <a:bodyPr wrap="square">
            <a:spAutoFit/>
          </a:bodyPr>
          <a:lstStyle/>
          <a:p>
            <a:r>
              <a:rPr lang="en-GB" sz="3200" b="1" dirty="0">
                <a:solidFill>
                  <a:srgbClr val="005EB8"/>
                </a:solidFill>
                <a:latin typeface="Arial" panose="020B0604020202020204" pitchFamily="34" charset="0"/>
                <a:cs typeface="Arial" panose="020B0604020202020204" pitchFamily="34" charset="0"/>
              </a:rPr>
              <a:t>Pre-Cataract Pathway</a:t>
            </a:r>
          </a:p>
        </p:txBody>
      </p:sp>
      <p:graphicFrame>
        <p:nvGraphicFramePr>
          <p:cNvPr id="5" name="Chart 4">
            <a:extLst>
              <a:ext uri="{FF2B5EF4-FFF2-40B4-BE49-F238E27FC236}">
                <a16:creationId xmlns:a16="http://schemas.microsoft.com/office/drawing/2014/main" id="{6465EE6C-EE57-D9B6-24CE-B2924DCEAFD3}"/>
              </a:ext>
            </a:extLst>
          </p:cNvPr>
          <p:cNvGraphicFramePr>
            <a:graphicFrameLocks/>
          </p:cNvGraphicFramePr>
          <p:nvPr>
            <p:extLst>
              <p:ext uri="{D42A27DB-BD31-4B8C-83A1-F6EECF244321}">
                <p14:modId xmlns:p14="http://schemas.microsoft.com/office/powerpoint/2010/main" val="273343003"/>
              </p:ext>
            </p:extLst>
          </p:nvPr>
        </p:nvGraphicFramePr>
        <p:xfrm>
          <a:off x="332792" y="1525830"/>
          <a:ext cx="5504898" cy="2452002"/>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B4D6150A-83C4-6DA2-D0C7-48E311FBCDA9}"/>
              </a:ext>
            </a:extLst>
          </p:cNvPr>
          <p:cNvSpPr/>
          <p:nvPr/>
        </p:nvSpPr>
        <p:spPr>
          <a:xfrm>
            <a:off x="2875547" y="3308683"/>
            <a:ext cx="581434" cy="395405"/>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26F4CB60-A397-BFB4-B4AF-4C3C9975E85C}"/>
              </a:ext>
            </a:extLst>
          </p:cNvPr>
          <p:cNvSpPr txBox="1"/>
          <p:nvPr/>
        </p:nvSpPr>
        <p:spPr>
          <a:xfrm>
            <a:off x="2764079" y="2797915"/>
            <a:ext cx="804370" cy="553998"/>
          </a:xfrm>
          <a:prstGeom prst="rect">
            <a:avLst/>
          </a:prstGeom>
          <a:noFill/>
        </p:spPr>
        <p:txBody>
          <a:bodyPr wrap="square" rtlCol="0">
            <a:spAutoFit/>
          </a:bodyPr>
          <a:lstStyle/>
          <a:p>
            <a:pPr algn="ctr"/>
            <a:r>
              <a:rPr lang="en-GB" sz="1000" dirty="0"/>
              <a:t>Data suppressed as &lt;5</a:t>
            </a:r>
          </a:p>
        </p:txBody>
      </p:sp>
      <p:graphicFrame>
        <p:nvGraphicFramePr>
          <p:cNvPr id="12" name="Chart 11">
            <a:extLst>
              <a:ext uri="{FF2B5EF4-FFF2-40B4-BE49-F238E27FC236}">
                <a16:creationId xmlns:a16="http://schemas.microsoft.com/office/drawing/2014/main" id="{7328046F-3CE8-3FF3-69B6-5339B96FB461}"/>
              </a:ext>
            </a:extLst>
          </p:cNvPr>
          <p:cNvGraphicFramePr>
            <a:graphicFrameLocks/>
          </p:cNvGraphicFramePr>
          <p:nvPr>
            <p:extLst>
              <p:ext uri="{D42A27DB-BD31-4B8C-83A1-F6EECF244321}">
                <p14:modId xmlns:p14="http://schemas.microsoft.com/office/powerpoint/2010/main" val="1780701455"/>
              </p:ext>
            </p:extLst>
          </p:nvPr>
        </p:nvGraphicFramePr>
        <p:xfrm>
          <a:off x="413815" y="4001896"/>
          <a:ext cx="5504898" cy="2419917"/>
        </p:xfrm>
        <a:graphic>
          <a:graphicData uri="http://schemas.openxmlformats.org/drawingml/2006/chart">
            <c:chart xmlns:c="http://schemas.openxmlformats.org/drawingml/2006/chart" xmlns:r="http://schemas.openxmlformats.org/officeDocument/2006/relationships" r:id="rId5"/>
          </a:graphicData>
        </a:graphic>
      </p:graphicFrame>
      <p:sp>
        <p:nvSpPr>
          <p:cNvPr id="13" name="Rectangle 12">
            <a:extLst>
              <a:ext uri="{FF2B5EF4-FFF2-40B4-BE49-F238E27FC236}">
                <a16:creationId xmlns:a16="http://schemas.microsoft.com/office/drawing/2014/main" id="{FBCE45FF-740F-AB96-2C82-449C72E9DFF4}"/>
              </a:ext>
            </a:extLst>
          </p:cNvPr>
          <p:cNvSpPr/>
          <p:nvPr/>
        </p:nvSpPr>
        <p:spPr>
          <a:xfrm>
            <a:off x="1511968" y="5462608"/>
            <a:ext cx="581434" cy="27699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4C641EEF-D8B0-E86B-3637-18BCC59E679E}"/>
              </a:ext>
            </a:extLst>
          </p:cNvPr>
          <p:cNvSpPr txBox="1"/>
          <p:nvPr/>
        </p:nvSpPr>
        <p:spPr>
          <a:xfrm>
            <a:off x="1400500" y="4932753"/>
            <a:ext cx="804370" cy="553998"/>
          </a:xfrm>
          <a:prstGeom prst="rect">
            <a:avLst/>
          </a:prstGeom>
          <a:noFill/>
        </p:spPr>
        <p:txBody>
          <a:bodyPr wrap="square" rtlCol="0">
            <a:spAutoFit/>
          </a:bodyPr>
          <a:lstStyle/>
          <a:p>
            <a:pPr algn="ctr"/>
            <a:r>
              <a:rPr lang="en-GB" sz="1000" dirty="0"/>
              <a:t>Data suppressed as &lt;5</a:t>
            </a:r>
          </a:p>
        </p:txBody>
      </p:sp>
    </p:spTree>
    <p:extLst>
      <p:ext uri="{BB962C8B-B14F-4D97-AF65-F5344CB8AC3E}">
        <p14:creationId xmlns:p14="http://schemas.microsoft.com/office/powerpoint/2010/main" val="25407130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10;&#10;Description automatically generated">
            <a:extLst>
              <a:ext uri="{FF2B5EF4-FFF2-40B4-BE49-F238E27FC236}">
                <a16:creationId xmlns:a16="http://schemas.microsoft.com/office/drawing/2014/main" id="{E8E86B61-9A8F-6444-B3E9-A5C9E62DD967}"/>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9001516" y="166880"/>
            <a:ext cx="2857692" cy="1066563"/>
          </a:xfrm>
          <a:prstGeom prst="rect">
            <a:avLst/>
          </a:prstGeom>
        </p:spPr>
      </p:pic>
      <p:sp>
        <p:nvSpPr>
          <p:cNvPr id="2" name="TextBox 1">
            <a:extLst>
              <a:ext uri="{FF2B5EF4-FFF2-40B4-BE49-F238E27FC236}">
                <a16:creationId xmlns:a16="http://schemas.microsoft.com/office/drawing/2014/main" id="{BF0480C4-13A6-04C5-18BF-47219487C38E}"/>
              </a:ext>
            </a:extLst>
          </p:cNvPr>
          <p:cNvSpPr txBox="1"/>
          <p:nvPr/>
        </p:nvSpPr>
        <p:spPr>
          <a:xfrm>
            <a:off x="332792" y="941055"/>
            <a:ext cx="11859208" cy="584775"/>
          </a:xfrm>
          <a:prstGeom prst="rect">
            <a:avLst/>
          </a:prstGeom>
          <a:noFill/>
        </p:spPr>
        <p:txBody>
          <a:bodyPr wrap="square">
            <a:spAutoFit/>
          </a:bodyPr>
          <a:lstStyle/>
          <a:p>
            <a:r>
              <a:rPr lang="en-GB" sz="3200" b="1" dirty="0">
                <a:solidFill>
                  <a:srgbClr val="005EB8"/>
                </a:solidFill>
                <a:latin typeface="Arial" panose="020B0604020202020204" pitchFamily="34" charset="0"/>
                <a:cs typeface="Arial" panose="020B0604020202020204" pitchFamily="34" charset="0"/>
              </a:rPr>
              <a:t>Post-Cataract Pathway</a:t>
            </a:r>
          </a:p>
        </p:txBody>
      </p:sp>
      <p:grpSp>
        <p:nvGrpSpPr>
          <p:cNvPr id="9" name="Group 8">
            <a:extLst>
              <a:ext uri="{FF2B5EF4-FFF2-40B4-BE49-F238E27FC236}">
                <a16:creationId xmlns:a16="http://schemas.microsoft.com/office/drawing/2014/main" id="{F1C384FE-DC5B-64D8-3E65-CD124A6BE972}"/>
              </a:ext>
            </a:extLst>
          </p:cNvPr>
          <p:cNvGrpSpPr/>
          <p:nvPr/>
        </p:nvGrpSpPr>
        <p:grpSpPr>
          <a:xfrm>
            <a:off x="5117432" y="1525830"/>
            <a:ext cx="6856699" cy="3238675"/>
            <a:chOff x="3699442" y="3029478"/>
            <a:chExt cx="5086523" cy="2099223"/>
          </a:xfrm>
        </p:grpSpPr>
        <p:pic>
          <p:nvPicPr>
            <p:cNvPr id="15" name="Picture 14">
              <a:extLst>
                <a:ext uri="{FF2B5EF4-FFF2-40B4-BE49-F238E27FC236}">
                  <a16:creationId xmlns:a16="http://schemas.microsoft.com/office/drawing/2014/main" id="{447B98D6-479C-7A3A-8869-303606F642C9}"/>
                </a:ext>
              </a:extLst>
            </p:cNvPr>
            <p:cNvPicPr>
              <a:picLocks noChangeAspect="1"/>
            </p:cNvPicPr>
            <p:nvPr/>
          </p:nvPicPr>
          <p:blipFill rotWithShape="1">
            <a:blip r:embed="rId3"/>
            <a:srcRect t="14058"/>
            <a:stretch/>
          </p:blipFill>
          <p:spPr>
            <a:xfrm>
              <a:off x="3699442" y="3029478"/>
              <a:ext cx="5020838" cy="2081537"/>
            </a:xfrm>
            <a:prstGeom prst="rect">
              <a:avLst/>
            </a:prstGeom>
          </p:spPr>
        </p:pic>
        <p:sp>
          <p:nvSpPr>
            <p:cNvPr id="14" name="TextBox 16">
              <a:extLst>
                <a:ext uri="{FF2B5EF4-FFF2-40B4-BE49-F238E27FC236}">
                  <a16:creationId xmlns:a16="http://schemas.microsoft.com/office/drawing/2014/main" id="{E2BB7F39-B58D-58C3-27E7-1A6AFFCF3A14}"/>
                </a:ext>
              </a:extLst>
            </p:cNvPr>
            <p:cNvSpPr txBox="1"/>
            <p:nvPr/>
          </p:nvSpPr>
          <p:spPr>
            <a:xfrm>
              <a:off x="7163405" y="4913257"/>
              <a:ext cx="1622560" cy="215444"/>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latin typeface="Arial" panose="020B0604020202020204" pitchFamily="34" charset="0"/>
                  <a:cs typeface="Arial" panose="020B0604020202020204" pitchFamily="34" charset="0"/>
                </a:rPr>
                <a:t>Source: MHS &amp; local clinic data</a:t>
              </a:r>
            </a:p>
          </p:txBody>
        </p:sp>
      </p:grpSp>
      <p:sp>
        <p:nvSpPr>
          <p:cNvPr id="20" name="Rectangle 19">
            <a:extLst>
              <a:ext uri="{FF2B5EF4-FFF2-40B4-BE49-F238E27FC236}">
                <a16:creationId xmlns:a16="http://schemas.microsoft.com/office/drawing/2014/main" id="{83C7E737-F476-2D9B-D171-1DF5E787934C}"/>
              </a:ext>
            </a:extLst>
          </p:cNvPr>
          <p:cNvSpPr/>
          <p:nvPr/>
        </p:nvSpPr>
        <p:spPr>
          <a:xfrm>
            <a:off x="9901989" y="1914473"/>
            <a:ext cx="1886329" cy="1908000"/>
          </a:xfrm>
          <a:prstGeom prst="rect">
            <a:avLst/>
          </a:prstGeom>
          <a:solidFill>
            <a:srgbClr val="005EB8">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A75287E7-D5BC-7706-2CEE-B751897306D8}"/>
              </a:ext>
            </a:extLst>
          </p:cNvPr>
          <p:cNvSpPr txBox="1"/>
          <p:nvPr/>
        </p:nvSpPr>
        <p:spPr>
          <a:xfrm>
            <a:off x="10058401" y="1544369"/>
            <a:ext cx="1729917" cy="400110"/>
          </a:xfrm>
          <a:prstGeom prst="rect">
            <a:avLst/>
          </a:prstGeom>
          <a:noFill/>
        </p:spPr>
        <p:txBody>
          <a:bodyPr wrap="square" rtlCol="0">
            <a:spAutoFit/>
          </a:bodyPr>
          <a:lstStyle/>
          <a:p>
            <a:pPr algn="ctr"/>
            <a:r>
              <a:rPr lang="en-GB" sz="1000" dirty="0"/>
              <a:t>Post-Cataract Pathway Live PLUS HFLC Project</a:t>
            </a:r>
          </a:p>
        </p:txBody>
      </p:sp>
      <p:sp>
        <p:nvSpPr>
          <p:cNvPr id="22" name="Left Brace 21">
            <a:extLst>
              <a:ext uri="{FF2B5EF4-FFF2-40B4-BE49-F238E27FC236}">
                <a16:creationId xmlns:a16="http://schemas.microsoft.com/office/drawing/2014/main" id="{BC0D63EF-304A-9ABF-8FD8-FA3EC8E79507}"/>
              </a:ext>
            </a:extLst>
          </p:cNvPr>
          <p:cNvSpPr/>
          <p:nvPr/>
        </p:nvSpPr>
        <p:spPr>
          <a:xfrm rot="5400000">
            <a:off x="1472995" y="2405553"/>
            <a:ext cx="198596" cy="1716177"/>
          </a:xfrm>
          <a:prstGeom prst="leftBrace">
            <a:avLst/>
          </a:prstGeom>
          <a:ln>
            <a:solidFill>
              <a:srgbClr val="005EB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2F5FD6B0-852E-EDF3-AB3A-461E8EEA5E91}"/>
              </a:ext>
            </a:extLst>
          </p:cNvPr>
          <p:cNvSpPr txBox="1"/>
          <p:nvPr/>
        </p:nvSpPr>
        <p:spPr>
          <a:xfrm>
            <a:off x="744737" y="2970997"/>
            <a:ext cx="1729917" cy="246221"/>
          </a:xfrm>
          <a:prstGeom prst="rect">
            <a:avLst/>
          </a:prstGeom>
          <a:noFill/>
        </p:spPr>
        <p:txBody>
          <a:bodyPr wrap="square" rtlCol="0">
            <a:spAutoFit/>
          </a:bodyPr>
          <a:lstStyle/>
          <a:p>
            <a:pPr algn="ctr"/>
            <a:r>
              <a:rPr lang="en-GB" sz="1000" dirty="0"/>
              <a:t>Post-Cataract Interim Support</a:t>
            </a:r>
          </a:p>
        </p:txBody>
      </p:sp>
      <p:sp>
        <p:nvSpPr>
          <p:cNvPr id="24" name="TextBox 23">
            <a:extLst>
              <a:ext uri="{FF2B5EF4-FFF2-40B4-BE49-F238E27FC236}">
                <a16:creationId xmlns:a16="http://schemas.microsoft.com/office/drawing/2014/main" id="{59ACA724-FD6B-4A54-D4C7-6C81EA4EA2B1}"/>
              </a:ext>
            </a:extLst>
          </p:cNvPr>
          <p:cNvSpPr txBox="1"/>
          <p:nvPr/>
        </p:nvSpPr>
        <p:spPr>
          <a:xfrm>
            <a:off x="332791" y="5054330"/>
            <a:ext cx="11552796" cy="1169551"/>
          </a:xfrm>
          <a:prstGeom prst="rect">
            <a:avLst/>
          </a:prstGeom>
          <a:ln>
            <a:solidFill>
              <a:srgbClr val="005EB8"/>
            </a:solidFill>
          </a:ln>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n-US"/>
            </a:defPPr>
            <a:lvl1pPr>
              <a:defRPr sz="1400" b="1">
                <a:solidFill>
                  <a:srgbClr val="003087"/>
                </a:solidFill>
                <a:effectLst/>
                <a:latin typeface="Arial" panose="020B0604020202020204" pitchFamily="34" charset="0"/>
                <a:ea typeface="Times New Roman" panose="02020603050405020304" pitchFamily="18" charset="0"/>
                <a:cs typeface="Arial" panose="020B0604020202020204"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marL="285750" indent="-285750">
              <a:buFont typeface="Arial" panose="020B0604020202020204" pitchFamily="34" charset="0"/>
              <a:buChar char="•"/>
            </a:pPr>
            <a:r>
              <a:rPr lang="en-GB" b="0" dirty="0">
                <a:solidFill>
                  <a:schemeClr val="tx1"/>
                </a:solidFill>
              </a:rPr>
              <a:t>Post-cataract interface between OPERA and </a:t>
            </a:r>
            <a:r>
              <a:rPr lang="en-GB" b="0" dirty="0" err="1">
                <a:solidFill>
                  <a:schemeClr val="tx1"/>
                </a:solidFill>
              </a:rPr>
              <a:t>MediSight</a:t>
            </a:r>
            <a:r>
              <a:rPr lang="en-GB" b="0" dirty="0">
                <a:solidFill>
                  <a:schemeClr val="tx1"/>
                </a:solidFill>
              </a:rPr>
              <a:t> complete 31</a:t>
            </a:r>
            <a:r>
              <a:rPr lang="en-GB" b="0" baseline="30000" dirty="0">
                <a:solidFill>
                  <a:schemeClr val="tx1"/>
                </a:solidFill>
              </a:rPr>
              <a:t>st</a:t>
            </a:r>
            <a:r>
              <a:rPr lang="en-GB" b="0" dirty="0">
                <a:solidFill>
                  <a:schemeClr val="tx1"/>
                </a:solidFill>
              </a:rPr>
              <a:t> October and pathway fully live.</a:t>
            </a:r>
          </a:p>
          <a:p>
            <a:pPr marL="285750" indent="-285750">
              <a:buFont typeface="Arial" panose="020B0604020202020204" pitchFamily="34" charset="0"/>
              <a:buChar char="•"/>
            </a:pPr>
            <a:r>
              <a:rPr lang="en-GB" b="0" dirty="0">
                <a:solidFill>
                  <a:schemeClr val="tx1"/>
                </a:solidFill>
              </a:rPr>
              <a:t>High Flow Low Complexity theatre list project undertaken by Trust during Q3 to increase average procedure lists to GIRFT training standard of 8 per list.</a:t>
            </a:r>
          </a:p>
          <a:p>
            <a:pPr marL="285750" indent="-285750">
              <a:buFont typeface="Arial" panose="020B0604020202020204" pitchFamily="34" charset="0"/>
              <a:buChar char="•"/>
            </a:pPr>
            <a:r>
              <a:rPr lang="en-GB" b="0" dirty="0">
                <a:solidFill>
                  <a:schemeClr val="tx1"/>
                </a:solidFill>
              </a:rPr>
              <a:t>Pre-January 2023, (6.5%) of post-cataract activity originated from the NHS IWT. During January and February, 120 (80.5%) of activity originated in the local Trust (light blue columns).</a:t>
            </a:r>
          </a:p>
        </p:txBody>
      </p:sp>
      <p:sp>
        <p:nvSpPr>
          <p:cNvPr id="5" name="TextBox 4">
            <a:extLst>
              <a:ext uri="{FF2B5EF4-FFF2-40B4-BE49-F238E27FC236}">
                <a16:creationId xmlns:a16="http://schemas.microsoft.com/office/drawing/2014/main" id="{0E3D5A71-3F23-B63F-94CE-371A234B4F65}"/>
              </a:ext>
            </a:extLst>
          </p:cNvPr>
          <p:cNvSpPr txBox="1"/>
          <p:nvPr/>
        </p:nvSpPr>
        <p:spPr>
          <a:xfrm>
            <a:off x="332792" y="6397750"/>
            <a:ext cx="5504899" cy="276999"/>
          </a:xfrm>
          <a:prstGeom prst="rect">
            <a:avLst/>
          </a:prstGeom>
          <a:noFill/>
          <a:ln>
            <a:noFill/>
          </a:ln>
        </p:spPr>
        <p:txBody>
          <a:bodyPr wrap="square" rtlCol="0">
            <a:spAutoFit/>
          </a:bodyPr>
          <a:lstStyle/>
          <a:p>
            <a:r>
              <a:rPr lang="en-GB" sz="1200" dirty="0">
                <a:latin typeface="Arial" panose="020B0604020202020204" pitchFamily="34" charset="0"/>
                <a:cs typeface="Arial" panose="020B0604020202020204" pitchFamily="34" charset="0"/>
              </a:rPr>
              <a:t>*Sources suppressed due to some figures being &lt;5</a:t>
            </a:r>
            <a:endParaRPr lang="en-GB" sz="1200" b="1" dirty="0">
              <a:latin typeface="Arial" panose="020B0604020202020204" pitchFamily="34" charset="0"/>
              <a:cs typeface="Arial" panose="020B0604020202020204" pitchFamily="34" charset="0"/>
            </a:endParaRPr>
          </a:p>
        </p:txBody>
      </p:sp>
      <p:graphicFrame>
        <p:nvGraphicFramePr>
          <p:cNvPr id="3" name="Chart 2">
            <a:extLst>
              <a:ext uri="{FF2B5EF4-FFF2-40B4-BE49-F238E27FC236}">
                <a16:creationId xmlns:a16="http://schemas.microsoft.com/office/drawing/2014/main" id="{683E1224-EA8C-5DF7-E59F-EFBFA4E20E62}"/>
              </a:ext>
            </a:extLst>
          </p:cNvPr>
          <p:cNvGraphicFramePr>
            <a:graphicFrameLocks/>
          </p:cNvGraphicFramePr>
          <p:nvPr>
            <p:extLst>
              <p:ext uri="{D42A27DB-BD31-4B8C-83A1-F6EECF244321}">
                <p14:modId xmlns:p14="http://schemas.microsoft.com/office/powerpoint/2010/main" val="2039202077"/>
              </p:ext>
            </p:extLst>
          </p:nvPr>
        </p:nvGraphicFramePr>
        <p:xfrm>
          <a:off x="403682" y="1638915"/>
          <a:ext cx="4616481" cy="3125590"/>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5">
            <a:extLst>
              <a:ext uri="{FF2B5EF4-FFF2-40B4-BE49-F238E27FC236}">
                <a16:creationId xmlns:a16="http://schemas.microsoft.com/office/drawing/2014/main" id="{2FA7D090-760D-656E-FA8E-8404C98965A5}"/>
              </a:ext>
            </a:extLst>
          </p:cNvPr>
          <p:cNvSpPr txBox="1"/>
          <p:nvPr/>
        </p:nvSpPr>
        <p:spPr>
          <a:xfrm>
            <a:off x="2507849" y="2761437"/>
            <a:ext cx="804370" cy="553998"/>
          </a:xfrm>
          <a:prstGeom prst="rect">
            <a:avLst/>
          </a:prstGeom>
          <a:noFill/>
        </p:spPr>
        <p:txBody>
          <a:bodyPr wrap="square" rtlCol="0">
            <a:spAutoFit/>
          </a:bodyPr>
          <a:lstStyle/>
          <a:p>
            <a:pPr algn="ctr"/>
            <a:r>
              <a:rPr lang="en-GB" sz="1000" dirty="0"/>
              <a:t>Trust data suppressed as &lt;5</a:t>
            </a:r>
          </a:p>
        </p:txBody>
      </p:sp>
      <p:sp>
        <p:nvSpPr>
          <p:cNvPr id="7" name="Rectangle 6">
            <a:extLst>
              <a:ext uri="{FF2B5EF4-FFF2-40B4-BE49-F238E27FC236}">
                <a16:creationId xmlns:a16="http://schemas.microsoft.com/office/drawing/2014/main" id="{59AFB065-DE9B-FEEF-BB01-BFB69399AB41}"/>
              </a:ext>
            </a:extLst>
          </p:cNvPr>
          <p:cNvSpPr/>
          <p:nvPr/>
        </p:nvSpPr>
        <p:spPr>
          <a:xfrm>
            <a:off x="3161715" y="3507111"/>
            <a:ext cx="457200" cy="24075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C6E3A62D-EAB7-2F98-54DF-85AF2FED6E8B}"/>
              </a:ext>
            </a:extLst>
          </p:cNvPr>
          <p:cNvSpPr/>
          <p:nvPr/>
        </p:nvSpPr>
        <p:spPr>
          <a:xfrm>
            <a:off x="1976032" y="3532386"/>
            <a:ext cx="457200" cy="24075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1" name="Connector: Elbow 10">
            <a:extLst>
              <a:ext uri="{FF2B5EF4-FFF2-40B4-BE49-F238E27FC236}">
                <a16:creationId xmlns:a16="http://schemas.microsoft.com/office/drawing/2014/main" id="{3DD6F950-D090-CB2A-A286-A79B4B57D55E}"/>
              </a:ext>
            </a:extLst>
          </p:cNvPr>
          <p:cNvCxnSpPr>
            <a:cxnSpLocks/>
            <a:stCxn id="8" idx="0"/>
            <a:endCxn id="6" idx="2"/>
          </p:cNvCxnSpPr>
          <p:nvPr/>
        </p:nvCxnSpPr>
        <p:spPr>
          <a:xfrm rot="5400000" flipH="1" flipV="1">
            <a:off x="2448858" y="3071210"/>
            <a:ext cx="216951" cy="705402"/>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13" name="Connector: Elbow 12">
            <a:extLst>
              <a:ext uri="{FF2B5EF4-FFF2-40B4-BE49-F238E27FC236}">
                <a16:creationId xmlns:a16="http://schemas.microsoft.com/office/drawing/2014/main" id="{4ECD4157-F577-F99E-79BC-47923579C293}"/>
              </a:ext>
            </a:extLst>
          </p:cNvPr>
          <p:cNvCxnSpPr>
            <a:cxnSpLocks/>
            <a:stCxn id="6" idx="2"/>
            <a:endCxn id="7" idx="0"/>
          </p:cNvCxnSpPr>
          <p:nvPr/>
        </p:nvCxnSpPr>
        <p:spPr>
          <a:xfrm rot="16200000" flipH="1">
            <a:off x="3054336" y="3171132"/>
            <a:ext cx="191676" cy="480281"/>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1D29719A-A276-6DB7-CD73-083AC8A06B16}"/>
              </a:ext>
            </a:extLst>
          </p:cNvPr>
          <p:cNvSpPr/>
          <p:nvPr/>
        </p:nvSpPr>
        <p:spPr>
          <a:xfrm>
            <a:off x="5873434" y="3530063"/>
            <a:ext cx="457200" cy="29241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Box 25">
            <a:extLst>
              <a:ext uri="{FF2B5EF4-FFF2-40B4-BE49-F238E27FC236}">
                <a16:creationId xmlns:a16="http://schemas.microsoft.com/office/drawing/2014/main" id="{F7CEEF4A-C098-8A75-DFB0-46934E42E02B}"/>
              </a:ext>
            </a:extLst>
          </p:cNvPr>
          <p:cNvSpPr txBox="1"/>
          <p:nvPr/>
        </p:nvSpPr>
        <p:spPr>
          <a:xfrm>
            <a:off x="5807125" y="3453613"/>
            <a:ext cx="608573" cy="415498"/>
          </a:xfrm>
          <a:prstGeom prst="rect">
            <a:avLst/>
          </a:prstGeom>
          <a:noFill/>
        </p:spPr>
        <p:txBody>
          <a:bodyPr wrap="square" rtlCol="0">
            <a:spAutoFit/>
          </a:bodyPr>
          <a:lstStyle/>
          <a:p>
            <a:pPr algn="ctr"/>
            <a:r>
              <a:rPr lang="en-GB" sz="700" dirty="0">
                <a:solidFill>
                  <a:schemeClr val="bg1"/>
                </a:solidFill>
              </a:rPr>
              <a:t>Data suppressed as &lt;5</a:t>
            </a:r>
          </a:p>
        </p:txBody>
      </p:sp>
    </p:spTree>
    <p:extLst>
      <p:ext uri="{BB962C8B-B14F-4D97-AF65-F5344CB8AC3E}">
        <p14:creationId xmlns:p14="http://schemas.microsoft.com/office/powerpoint/2010/main" val="22497327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10;&#10;Description automatically generated">
            <a:extLst>
              <a:ext uri="{FF2B5EF4-FFF2-40B4-BE49-F238E27FC236}">
                <a16:creationId xmlns:a16="http://schemas.microsoft.com/office/drawing/2014/main" id="{E8E86B61-9A8F-6444-B3E9-A5C9E62DD967}"/>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9001516" y="166880"/>
            <a:ext cx="2857692" cy="1066563"/>
          </a:xfrm>
          <a:prstGeom prst="rect">
            <a:avLst/>
          </a:prstGeom>
        </p:spPr>
      </p:pic>
      <p:sp>
        <p:nvSpPr>
          <p:cNvPr id="2" name="TextBox 1">
            <a:extLst>
              <a:ext uri="{FF2B5EF4-FFF2-40B4-BE49-F238E27FC236}">
                <a16:creationId xmlns:a16="http://schemas.microsoft.com/office/drawing/2014/main" id="{BF0480C4-13A6-04C5-18BF-47219487C38E}"/>
              </a:ext>
            </a:extLst>
          </p:cNvPr>
          <p:cNvSpPr txBox="1"/>
          <p:nvPr/>
        </p:nvSpPr>
        <p:spPr>
          <a:xfrm>
            <a:off x="332792" y="941055"/>
            <a:ext cx="11859208" cy="584775"/>
          </a:xfrm>
          <a:prstGeom prst="rect">
            <a:avLst/>
          </a:prstGeom>
          <a:noFill/>
        </p:spPr>
        <p:txBody>
          <a:bodyPr wrap="square">
            <a:spAutoFit/>
          </a:bodyPr>
          <a:lstStyle/>
          <a:p>
            <a:r>
              <a:rPr lang="en-GB" sz="3200" b="1" dirty="0">
                <a:solidFill>
                  <a:srgbClr val="005EB8"/>
                </a:solidFill>
                <a:latin typeface="Arial" panose="020B0604020202020204" pitchFamily="34" charset="0"/>
                <a:cs typeface="Arial" panose="020B0604020202020204" pitchFamily="34" charset="0"/>
              </a:rPr>
              <a:t>2023 / 2024</a:t>
            </a:r>
          </a:p>
        </p:txBody>
      </p:sp>
      <p:sp>
        <p:nvSpPr>
          <p:cNvPr id="3" name="TextBox 2">
            <a:extLst>
              <a:ext uri="{FF2B5EF4-FFF2-40B4-BE49-F238E27FC236}">
                <a16:creationId xmlns:a16="http://schemas.microsoft.com/office/drawing/2014/main" id="{02AAE132-3D2A-FD49-AC1C-CF337CBA9EBE}"/>
              </a:ext>
            </a:extLst>
          </p:cNvPr>
          <p:cNvSpPr txBox="1"/>
          <p:nvPr/>
        </p:nvSpPr>
        <p:spPr>
          <a:xfrm>
            <a:off x="8229600" y="1686395"/>
            <a:ext cx="3600612" cy="2899708"/>
          </a:xfrm>
          <a:prstGeom prst="teardrop">
            <a:avLst/>
          </a:prstGeom>
          <a:solidFill>
            <a:srgbClr val="003087"/>
          </a:solidFill>
        </p:spPr>
        <p:txBody>
          <a:bodyPr wrap="square" rtlCol="0">
            <a:spAutoFit/>
          </a:bodyPr>
          <a:lstStyle/>
          <a:p>
            <a:pPr algn="ctr"/>
            <a:r>
              <a:rPr lang="en-GB" sz="1600" i="1" dirty="0">
                <a:solidFill>
                  <a:schemeClr val="bg1"/>
                </a:solidFill>
                <a:latin typeface="Arial" panose="020B0604020202020204" pitchFamily="34" charset="0"/>
                <a:cs typeface="Arial" panose="020B0604020202020204" pitchFamily="34" charset="0"/>
              </a:rPr>
              <a:t>A thorough and very professional examination with a full and clear explanation and advice on treatment. </a:t>
            </a:r>
          </a:p>
          <a:p>
            <a:endParaRPr lang="en-GB" sz="1600" i="1" dirty="0">
              <a:solidFill>
                <a:schemeClr val="bg1"/>
              </a:solidFill>
              <a:latin typeface="Arial" panose="020B0604020202020204" pitchFamily="34" charset="0"/>
              <a:cs typeface="Arial" panose="020B0604020202020204" pitchFamily="34" charset="0"/>
            </a:endParaRPr>
          </a:p>
          <a:p>
            <a:r>
              <a:rPr lang="en-GB" sz="1600" i="1" dirty="0">
                <a:solidFill>
                  <a:schemeClr val="bg1"/>
                </a:solidFill>
                <a:latin typeface="Arial" panose="020B0604020202020204" pitchFamily="34" charset="0"/>
                <a:cs typeface="Arial" panose="020B0604020202020204" pitchFamily="34" charset="0"/>
              </a:rPr>
              <a:t>HIOW CUES feedback Q3 22/23</a:t>
            </a:r>
          </a:p>
        </p:txBody>
      </p:sp>
      <p:grpSp>
        <p:nvGrpSpPr>
          <p:cNvPr id="86" name="Group 85">
            <a:extLst>
              <a:ext uri="{FF2B5EF4-FFF2-40B4-BE49-F238E27FC236}">
                <a16:creationId xmlns:a16="http://schemas.microsoft.com/office/drawing/2014/main" id="{4F1CC81D-4D45-9444-3646-203467AC250D}"/>
              </a:ext>
            </a:extLst>
          </p:cNvPr>
          <p:cNvGrpSpPr/>
          <p:nvPr/>
        </p:nvGrpSpPr>
        <p:grpSpPr>
          <a:xfrm>
            <a:off x="332792" y="2300005"/>
            <a:ext cx="6789903" cy="3163160"/>
            <a:chOff x="332792" y="1738185"/>
            <a:chExt cx="6789903" cy="3163160"/>
          </a:xfrm>
        </p:grpSpPr>
        <p:sp>
          <p:nvSpPr>
            <p:cNvPr id="67" name="TextBox 66">
              <a:extLst>
                <a:ext uri="{FF2B5EF4-FFF2-40B4-BE49-F238E27FC236}">
                  <a16:creationId xmlns:a16="http://schemas.microsoft.com/office/drawing/2014/main" id="{5417D097-0354-3060-5661-00B0D2FFA800}"/>
                </a:ext>
              </a:extLst>
            </p:cNvPr>
            <p:cNvSpPr txBox="1"/>
            <p:nvPr/>
          </p:nvSpPr>
          <p:spPr>
            <a:xfrm>
              <a:off x="1163381" y="1802546"/>
              <a:ext cx="4932620" cy="738664"/>
            </a:xfrm>
            <a:prstGeom prst="rect">
              <a:avLst/>
            </a:prstGeom>
            <a:noFill/>
            <a:ln>
              <a:noFill/>
            </a:ln>
          </p:spPr>
          <p:txBody>
            <a:bodyPr wrap="square" rtlCol="0">
              <a:spAutoFit/>
            </a:bodyPr>
            <a:lstStyle/>
            <a:p>
              <a:r>
                <a:rPr lang="en-GB" sz="1400" b="1" dirty="0">
                  <a:latin typeface="Arial" panose="020B0604020202020204" pitchFamily="34" charset="0"/>
                  <a:cs typeface="Arial" panose="020B0604020202020204" pitchFamily="34" charset="0"/>
                </a:rPr>
                <a:t>Value for money – </a:t>
              </a:r>
              <a:r>
                <a:rPr lang="en-GB" sz="1400" dirty="0">
                  <a:latin typeface="Arial" panose="020B0604020202020204" pitchFamily="34" charset="0"/>
                  <a:cs typeface="Arial" panose="020B0604020202020204" pitchFamily="34" charset="0"/>
                </a:rPr>
                <a:t>increased efficiency through reduction in ED attendances and outpatient appointments</a:t>
              </a:r>
            </a:p>
            <a:p>
              <a:endParaRPr lang="en-GB" sz="1400" dirty="0">
                <a:latin typeface="Arial" panose="020B0604020202020204" pitchFamily="34" charset="0"/>
                <a:cs typeface="Arial" panose="020B0604020202020204" pitchFamily="34" charset="0"/>
              </a:endParaRPr>
            </a:p>
          </p:txBody>
        </p:sp>
        <p:sp>
          <p:nvSpPr>
            <p:cNvPr id="68" name="TextBox 67">
              <a:extLst>
                <a:ext uri="{FF2B5EF4-FFF2-40B4-BE49-F238E27FC236}">
                  <a16:creationId xmlns:a16="http://schemas.microsoft.com/office/drawing/2014/main" id="{0CD897BF-9C57-4340-72D1-4EC3286E3E35}"/>
                </a:ext>
              </a:extLst>
            </p:cNvPr>
            <p:cNvSpPr txBox="1"/>
            <p:nvPr/>
          </p:nvSpPr>
          <p:spPr>
            <a:xfrm>
              <a:off x="1163380" y="2535043"/>
              <a:ext cx="5959315" cy="738664"/>
            </a:xfrm>
            <a:prstGeom prst="rect">
              <a:avLst/>
            </a:prstGeom>
            <a:noFill/>
            <a:ln>
              <a:noFill/>
            </a:ln>
          </p:spPr>
          <p:txBody>
            <a:bodyPr wrap="square" rtlCol="0">
              <a:spAutoFit/>
            </a:bodyPr>
            <a:lstStyle/>
            <a:p>
              <a:r>
                <a:rPr lang="en-GB" sz="1400" b="1" dirty="0">
                  <a:latin typeface="Arial" panose="020B0604020202020204" pitchFamily="34" charset="0"/>
                  <a:cs typeface="Arial" panose="020B0604020202020204" pitchFamily="34" charset="0"/>
                </a:rPr>
                <a:t>Patient experience </a:t>
              </a:r>
              <a:r>
                <a:rPr lang="en-GB" sz="1400" dirty="0">
                  <a:latin typeface="Arial" panose="020B0604020202020204" pitchFamily="34" charset="0"/>
                  <a:cs typeface="Arial" panose="020B0604020202020204" pitchFamily="34" charset="0"/>
                </a:rPr>
                <a:t>– positive patient feedback regarding quality of care received and access. HES able to redirect capacity to address other pathways and waiting list, improving other patients’ care indirectly.</a:t>
              </a:r>
            </a:p>
          </p:txBody>
        </p:sp>
        <p:sp>
          <p:nvSpPr>
            <p:cNvPr id="69" name="TextBox 68">
              <a:extLst>
                <a:ext uri="{FF2B5EF4-FFF2-40B4-BE49-F238E27FC236}">
                  <a16:creationId xmlns:a16="http://schemas.microsoft.com/office/drawing/2014/main" id="{BCC99992-A593-927E-EBFD-37EFAF5C3615}"/>
                </a:ext>
              </a:extLst>
            </p:cNvPr>
            <p:cNvSpPr txBox="1"/>
            <p:nvPr/>
          </p:nvSpPr>
          <p:spPr>
            <a:xfrm>
              <a:off x="1163380" y="3471089"/>
              <a:ext cx="5959315" cy="738664"/>
            </a:xfrm>
            <a:prstGeom prst="rect">
              <a:avLst/>
            </a:prstGeom>
            <a:noFill/>
            <a:ln>
              <a:noFill/>
            </a:ln>
          </p:spPr>
          <p:txBody>
            <a:bodyPr wrap="square" rtlCol="0">
              <a:spAutoFit/>
            </a:bodyPr>
            <a:lstStyle/>
            <a:p>
              <a:r>
                <a:rPr lang="en-GB" sz="1400" b="1" dirty="0">
                  <a:latin typeface="Arial" panose="020B0604020202020204" pitchFamily="34" charset="0"/>
                  <a:cs typeface="Arial" panose="020B0604020202020204" pitchFamily="34" charset="0"/>
                </a:rPr>
                <a:t>Improving workforce resilience </a:t>
              </a:r>
              <a:r>
                <a:rPr lang="en-GB" sz="1400" dirty="0">
                  <a:latin typeface="Arial" panose="020B0604020202020204" pitchFamily="34" charset="0"/>
                  <a:cs typeface="Arial" panose="020B0604020202020204" pitchFamily="34" charset="0"/>
                </a:rPr>
                <a:t>– utilisation of existing resources more creatively and on integrated pathways increases pathway resilience and addresses traditional recruitment barriers.</a:t>
              </a:r>
              <a:endParaRPr lang="en-GB" sz="1400" b="1" dirty="0">
                <a:latin typeface="Arial" panose="020B0604020202020204" pitchFamily="34" charset="0"/>
                <a:cs typeface="Arial" panose="020B0604020202020204" pitchFamily="34" charset="0"/>
              </a:endParaRPr>
            </a:p>
          </p:txBody>
        </p:sp>
        <p:sp>
          <p:nvSpPr>
            <p:cNvPr id="70" name="TextBox 69">
              <a:extLst>
                <a:ext uri="{FF2B5EF4-FFF2-40B4-BE49-F238E27FC236}">
                  <a16:creationId xmlns:a16="http://schemas.microsoft.com/office/drawing/2014/main" id="{FBCD040C-6EA0-9BFE-D131-DEFB33731882}"/>
                </a:ext>
              </a:extLst>
            </p:cNvPr>
            <p:cNvSpPr txBox="1"/>
            <p:nvPr/>
          </p:nvSpPr>
          <p:spPr>
            <a:xfrm>
              <a:off x="1163379" y="4304807"/>
              <a:ext cx="5504899" cy="523220"/>
            </a:xfrm>
            <a:prstGeom prst="rect">
              <a:avLst/>
            </a:prstGeom>
            <a:noFill/>
            <a:ln>
              <a:noFill/>
            </a:ln>
          </p:spPr>
          <p:txBody>
            <a:bodyPr wrap="square" rtlCol="0">
              <a:spAutoFit/>
            </a:bodyPr>
            <a:lstStyle/>
            <a:p>
              <a:r>
                <a:rPr lang="en-GB" sz="1400" b="1" dirty="0">
                  <a:latin typeface="Arial" panose="020B0604020202020204" pitchFamily="34" charset="0"/>
                  <a:cs typeface="Arial" panose="020B0604020202020204" pitchFamily="34" charset="0"/>
                </a:rPr>
                <a:t>Managing demand </a:t>
              </a:r>
              <a:r>
                <a:rPr lang="en-GB" sz="1400" dirty="0">
                  <a:latin typeface="Arial" panose="020B0604020202020204" pitchFamily="34" charset="0"/>
                  <a:cs typeface="Arial" panose="020B0604020202020204" pitchFamily="34" charset="0"/>
                </a:rPr>
                <a:t>– HES able to redirect resources to focus on restoration and recovery of services post-pandemic.</a:t>
              </a:r>
              <a:endParaRPr lang="en-GB" sz="1400" b="1" dirty="0">
                <a:latin typeface="Arial" panose="020B0604020202020204" pitchFamily="34" charset="0"/>
                <a:cs typeface="Arial" panose="020B0604020202020204" pitchFamily="34" charset="0"/>
              </a:endParaRPr>
            </a:p>
          </p:txBody>
        </p:sp>
        <p:grpSp>
          <p:nvGrpSpPr>
            <p:cNvPr id="71" name="Group 70">
              <a:extLst>
                <a:ext uri="{FF2B5EF4-FFF2-40B4-BE49-F238E27FC236}">
                  <a16:creationId xmlns:a16="http://schemas.microsoft.com/office/drawing/2014/main" id="{B9F08647-9A8A-EC54-6E8F-F30CEE1EBF2F}"/>
                </a:ext>
              </a:extLst>
            </p:cNvPr>
            <p:cNvGrpSpPr/>
            <p:nvPr/>
          </p:nvGrpSpPr>
          <p:grpSpPr>
            <a:xfrm>
              <a:off x="332792" y="1738185"/>
              <a:ext cx="684000" cy="3163160"/>
              <a:chOff x="332792" y="1738185"/>
              <a:chExt cx="828000" cy="3909947"/>
            </a:xfrm>
          </p:grpSpPr>
          <p:sp>
            <p:nvSpPr>
              <p:cNvPr id="72" name="Flowchart: Connector 71">
                <a:extLst>
                  <a:ext uri="{FF2B5EF4-FFF2-40B4-BE49-F238E27FC236}">
                    <a16:creationId xmlns:a16="http://schemas.microsoft.com/office/drawing/2014/main" id="{9BCE4761-1C9C-6DE2-AFC4-04F1C704D7C3}"/>
                  </a:ext>
                </a:extLst>
              </p:cNvPr>
              <p:cNvSpPr/>
              <p:nvPr/>
            </p:nvSpPr>
            <p:spPr>
              <a:xfrm>
                <a:off x="332792" y="1738185"/>
                <a:ext cx="828000" cy="828000"/>
              </a:xfrm>
              <a:prstGeom prst="flowChartConnector">
                <a:avLst/>
              </a:prstGeom>
              <a:solidFill>
                <a:srgbClr val="005EB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rtlCol="0" anchor="ctr"/>
              <a:lstStyle/>
              <a:p>
                <a:pPr algn="ctr"/>
                <a:endParaRPr lang="en-GB" sz="1600" dirty="0">
                  <a:latin typeface="Arial" panose="020B0604020202020204" pitchFamily="34" charset="0"/>
                  <a:cs typeface="Arial" panose="020B0604020202020204" pitchFamily="34" charset="0"/>
                </a:endParaRPr>
              </a:p>
            </p:txBody>
          </p:sp>
          <p:sp>
            <p:nvSpPr>
              <p:cNvPr id="73" name="Flowchart: Connector 72">
                <a:extLst>
                  <a:ext uri="{FF2B5EF4-FFF2-40B4-BE49-F238E27FC236}">
                    <a16:creationId xmlns:a16="http://schemas.microsoft.com/office/drawing/2014/main" id="{65AB2E64-C0F0-ED5F-18FC-A5FDBEF428C9}"/>
                  </a:ext>
                </a:extLst>
              </p:cNvPr>
              <p:cNvSpPr/>
              <p:nvPr/>
            </p:nvSpPr>
            <p:spPr>
              <a:xfrm>
                <a:off x="332792" y="2765700"/>
                <a:ext cx="828000" cy="828000"/>
              </a:xfrm>
              <a:prstGeom prst="flowChartConnector">
                <a:avLst/>
              </a:prstGeom>
              <a:solidFill>
                <a:srgbClr val="005EB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rtlCol="0" anchor="ctr"/>
              <a:lstStyle/>
              <a:p>
                <a:pPr algn="ctr"/>
                <a:endParaRPr lang="en-GB" sz="1600" dirty="0">
                  <a:latin typeface="Arial" panose="020B0604020202020204" pitchFamily="34" charset="0"/>
                  <a:cs typeface="Arial" panose="020B0604020202020204" pitchFamily="34" charset="0"/>
                </a:endParaRPr>
              </a:p>
            </p:txBody>
          </p:sp>
          <p:sp>
            <p:nvSpPr>
              <p:cNvPr id="74" name="Flowchart: Connector 73">
                <a:extLst>
                  <a:ext uri="{FF2B5EF4-FFF2-40B4-BE49-F238E27FC236}">
                    <a16:creationId xmlns:a16="http://schemas.microsoft.com/office/drawing/2014/main" id="{BDE08234-5077-53BF-8BC1-62F0EC21B7B3}"/>
                  </a:ext>
                </a:extLst>
              </p:cNvPr>
              <p:cNvSpPr/>
              <p:nvPr/>
            </p:nvSpPr>
            <p:spPr>
              <a:xfrm>
                <a:off x="332792" y="3793659"/>
                <a:ext cx="828000" cy="828000"/>
              </a:xfrm>
              <a:prstGeom prst="flowChartConnector">
                <a:avLst/>
              </a:prstGeom>
              <a:solidFill>
                <a:srgbClr val="005EB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rtlCol="0" anchor="ctr"/>
              <a:lstStyle/>
              <a:p>
                <a:pPr algn="ctr"/>
                <a:endParaRPr lang="en-GB" sz="1600" dirty="0">
                  <a:latin typeface="Arial" panose="020B0604020202020204" pitchFamily="34" charset="0"/>
                  <a:cs typeface="Arial" panose="020B0604020202020204" pitchFamily="34" charset="0"/>
                </a:endParaRPr>
              </a:p>
            </p:txBody>
          </p:sp>
          <p:sp>
            <p:nvSpPr>
              <p:cNvPr id="75" name="Flowchart: Connector 74">
                <a:extLst>
                  <a:ext uri="{FF2B5EF4-FFF2-40B4-BE49-F238E27FC236}">
                    <a16:creationId xmlns:a16="http://schemas.microsoft.com/office/drawing/2014/main" id="{B1F994D2-F9B6-9C89-F97E-469FC789FE47}"/>
                  </a:ext>
                </a:extLst>
              </p:cNvPr>
              <p:cNvSpPr/>
              <p:nvPr/>
            </p:nvSpPr>
            <p:spPr>
              <a:xfrm>
                <a:off x="332792" y="4820132"/>
                <a:ext cx="828000" cy="828000"/>
              </a:xfrm>
              <a:prstGeom prst="flowChartConnector">
                <a:avLst/>
              </a:prstGeom>
              <a:solidFill>
                <a:srgbClr val="005EB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rtlCol="0" anchor="ctr"/>
              <a:lstStyle/>
              <a:p>
                <a:pPr algn="ctr"/>
                <a:endParaRPr lang="en-GB" sz="1600" dirty="0">
                  <a:latin typeface="Arial" panose="020B0604020202020204" pitchFamily="34" charset="0"/>
                  <a:cs typeface="Arial" panose="020B0604020202020204" pitchFamily="34" charset="0"/>
                </a:endParaRPr>
              </a:p>
            </p:txBody>
          </p:sp>
        </p:grpSp>
        <p:sp>
          <p:nvSpPr>
            <p:cNvPr id="80" name="Left Brace 79">
              <a:extLst>
                <a:ext uri="{FF2B5EF4-FFF2-40B4-BE49-F238E27FC236}">
                  <a16:creationId xmlns:a16="http://schemas.microsoft.com/office/drawing/2014/main" id="{60FFB21D-C99D-0D52-3418-132A5AE475AB}"/>
                </a:ext>
              </a:extLst>
            </p:cNvPr>
            <p:cNvSpPr/>
            <p:nvPr/>
          </p:nvSpPr>
          <p:spPr>
            <a:xfrm>
              <a:off x="1009095" y="1818888"/>
              <a:ext cx="250535" cy="504000"/>
            </a:xfrm>
            <a:prstGeom prst="leftBrace">
              <a:avLst/>
            </a:prstGeom>
            <a:ln>
              <a:solidFill>
                <a:srgbClr val="005EB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81" name="Left Brace 80">
              <a:extLst>
                <a:ext uri="{FF2B5EF4-FFF2-40B4-BE49-F238E27FC236}">
                  <a16:creationId xmlns:a16="http://schemas.microsoft.com/office/drawing/2014/main" id="{1326A159-9922-5FA2-D1C0-5A49D0C69785}"/>
                </a:ext>
              </a:extLst>
            </p:cNvPr>
            <p:cNvSpPr/>
            <p:nvPr/>
          </p:nvSpPr>
          <p:spPr>
            <a:xfrm>
              <a:off x="1016792" y="2578399"/>
              <a:ext cx="250535" cy="648000"/>
            </a:xfrm>
            <a:prstGeom prst="leftBrace">
              <a:avLst/>
            </a:prstGeom>
            <a:ln>
              <a:solidFill>
                <a:srgbClr val="005EB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82" name="Left Brace 81">
              <a:extLst>
                <a:ext uri="{FF2B5EF4-FFF2-40B4-BE49-F238E27FC236}">
                  <a16:creationId xmlns:a16="http://schemas.microsoft.com/office/drawing/2014/main" id="{A483FA1D-43DD-ADA6-BAE3-9A386E4E84BE}"/>
                </a:ext>
              </a:extLst>
            </p:cNvPr>
            <p:cNvSpPr/>
            <p:nvPr/>
          </p:nvSpPr>
          <p:spPr>
            <a:xfrm>
              <a:off x="1016792" y="3482421"/>
              <a:ext cx="250535" cy="684000"/>
            </a:xfrm>
            <a:prstGeom prst="leftBrace">
              <a:avLst/>
            </a:prstGeom>
            <a:ln>
              <a:solidFill>
                <a:srgbClr val="005EB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83" name="Left Brace 82">
              <a:extLst>
                <a:ext uri="{FF2B5EF4-FFF2-40B4-BE49-F238E27FC236}">
                  <a16:creationId xmlns:a16="http://schemas.microsoft.com/office/drawing/2014/main" id="{5DE331E0-3163-5C16-E9E2-1287875185C1}"/>
                </a:ext>
              </a:extLst>
            </p:cNvPr>
            <p:cNvSpPr/>
            <p:nvPr/>
          </p:nvSpPr>
          <p:spPr>
            <a:xfrm>
              <a:off x="1009095" y="4307838"/>
              <a:ext cx="250535" cy="504000"/>
            </a:xfrm>
            <a:prstGeom prst="leftBrace">
              <a:avLst/>
            </a:prstGeom>
            <a:ln>
              <a:solidFill>
                <a:srgbClr val="005EB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latin typeface="Arial" panose="020B0604020202020204" pitchFamily="34" charset="0"/>
                <a:cs typeface="Arial" panose="020B0604020202020204" pitchFamily="34" charset="0"/>
              </a:endParaRPr>
            </a:p>
          </p:txBody>
        </p:sp>
      </p:grpSp>
      <p:sp>
        <p:nvSpPr>
          <p:cNvPr id="87" name="TextBox 86">
            <a:extLst>
              <a:ext uri="{FF2B5EF4-FFF2-40B4-BE49-F238E27FC236}">
                <a16:creationId xmlns:a16="http://schemas.microsoft.com/office/drawing/2014/main" id="{FEBB4E92-64FB-F8E7-D5AF-D55DD30F1D15}"/>
              </a:ext>
            </a:extLst>
          </p:cNvPr>
          <p:cNvSpPr txBox="1"/>
          <p:nvPr/>
        </p:nvSpPr>
        <p:spPr>
          <a:xfrm>
            <a:off x="332792" y="5623730"/>
            <a:ext cx="7232814" cy="954107"/>
          </a:xfrm>
          <a:prstGeom prst="rect">
            <a:avLst/>
          </a:prstGeom>
          <a:noFill/>
          <a:ln w="12700">
            <a:solidFill>
              <a:srgbClr val="005EB8"/>
            </a:solidFill>
          </a:ln>
        </p:spPr>
        <p:txBody>
          <a:bodyPr wrap="none" rtlCol="0">
            <a:spAutoFit/>
          </a:bodyPr>
          <a:lstStyle/>
          <a:p>
            <a:r>
              <a:rPr lang="en-GB" sz="1400" b="1" kern="1200" dirty="0">
                <a:solidFill>
                  <a:srgbClr val="003087"/>
                </a:solidFill>
                <a:effectLst/>
                <a:latin typeface="Arial" panose="020B0604020202020204" pitchFamily="34" charset="0"/>
                <a:ea typeface="Times New Roman" panose="02020603050405020304" pitchFamily="18" charset="0"/>
                <a:cs typeface="Arial" panose="020B0604020202020204" pitchFamily="34" charset="0"/>
              </a:rPr>
              <a:t>Next Steps–</a:t>
            </a:r>
            <a:r>
              <a:rPr lang="en-GB" sz="1400" b="1" kern="1200" dirty="0">
                <a:solidFill>
                  <a:srgbClr val="003087"/>
                </a:solidFill>
                <a:latin typeface="Arial" panose="020B0604020202020204" pitchFamily="34" charset="0"/>
                <a:ea typeface="Times New Roman" panose="02020603050405020304" pitchFamily="18" charset="0"/>
                <a:cs typeface="Arial" panose="020B0604020202020204" pitchFamily="34" charset="0"/>
              </a:rPr>
              <a:t> </a:t>
            </a:r>
            <a:endParaRPr lang="en-GB" sz="1400" dirty="0">
              <a:solidFill>
                <a:srgbClr val="003087"/>
              </a:solidFill>
              <a:effectLst/>
              <a:latin typeface="Arial" panose="020B0604020202020204" pitchFamily="34" charset="0"/>
              <a:ea typeface="Calibri" panose="020F0502020204030204" pitchFamily="34" charset="0"/>
              <a:cs typeface="Arial" panose="020B0604020202020204" pitchFamily="34" charset="0"/>
            </a:endParaRPr>
          </a:p>
          <a:p>
            <a:pPr marL="28575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Continuation of existing service (CUES / Integrated Cataract pathway into 23/24</a:t>
            </a:r>
          </a:p>
          <a:p>
            <a:pPr marL="28575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Development of an integrated glaucoma pathway</a:t>
            </a:r>
          </a:p>
          <a:p>
            <a:pPr marL="28575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Exploration of improved Advice &amp; Guidance capability between optometrists and HES</a:t>
            </a:r>
          </a:p>
        </p:txBody>
      </p:sp>
      <p:sp>
        <p:nvSpPr>
          <p:cNvPr id="88" name="TextBox 87">
            <a:extLst>
              <a:ext uri="{FF2B5EF4-FFF2-40B4-BE49-F238E27FC236}">
                <a16:creationId xmlns:a16="http://schemas.microsoft.com/office/drawing/2014/main" id="{2BC9B670-6BB3-87C8-3E75-21F0DC489A85}"/>
              </a:ext>
            </a:extLst>
          </p:cNvPr>
          <p:cNvSpPr txBox="1"/>
          <p:nvPr/>
        </p:nvSpPr>
        <p:spPr>
          <a:xfrm>
            <a:off x="361788" y="1647105"/>
            <a:ext cx="2225289" cy="307777"/>
          </a:xfrm>
          <a:prstGeom prst="rect">
            <a:avLst/>
          </a:prstGeom>
          <a:noFill/>
          <a:ln w="12700">
            <a:noFill/>
          </a:ln>
        </p:spPr>
        <p:txBody>
          <a:bodyPr wrap="none" rtlCol="0">
            <a:spAutoFit/>
          </a:bodyPr>
          <a:lstStyle/>
          <a:p>
            <a:r>
              <a:rPr lang="en-GB" sz="1400" kern="1200" dirty="0">
                <a:effectLst/>
                <a:latin typeface="Arial" panose="020B0604020202020204" pitchFamily="34" charset="0"/>
                <a:ea typeface="Times New Roman" panose="02020603050405020304" pitchFamily="18" charset="0"/>
                <a:cs typeface="Arial" panose="020B0604020202020204" pitchFamily="34" charset="0"/>
              </a:rPr>
              <a:t>What we’ve seen so far…</a:t>
            </a:r>
            <a:endParaRPr lang="en-GB" sz="1400" dirty="0">
              <a:latin typeface="Arial" panose="020B0604020202020204" pitchFamily="34" charset="0"/>
              <a:cs typeface="Arial" panose="020B0604020202020204" pitchFamily="34" charset="0"/>
            </a:endParaRPr>
          </a:p>
        </p:txBody>
      </p:sp>
      <p:pic>
        <p:nvPicPr>
          <p:cNvPr id="6" name="Graphic 5" descr="Coins outline">
            <a:extLst>
              <a:ext uri="{FF2B5EF4-FFF2-40B4-BE49-F238E27FC236}">
                <a16:creationId xmlns:a16="http://schemas.microsoft.com/office/drawing/2014/main" id="{DEFC8634-8A74-7655-9E2C-E6091BD3E842}"/>
              </a:ext>
            </a:extLst>
          </p:cNvPr>
          <p:cNvPicPr>
            <a:picLocks noChangeAspect="1"/>
          </p:cNvPicPr>
          <p:nvPr/>
        </p:nvPicPr>
        <p:blipFill>
          <a:blip r:embed="rId3" cstate="email">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17334" y="2368149"/>
            <a:ext cx="504000" cy="504000"/>
          </a:xfrm>
          <a:prstGeom prst="rect">
            <a:avLst/>
          </a:prstGeom>
        </p:spPr>
      </p:pic>
      <p:pic>
        <p:nvPicPr>
          <p:cNvPr id="8" name="Graphic 7" descr="Thumbs up sign with solid fill">
            <a:extLst>
              <a:ext uri="{FF2B5EF4-FFF2-40B4-BE49-F238E27FC236}">
                <a16:creationId xmlns:a16="http://schemas.microsoft.com/office/drawing/2014/main" id="{BD838A28-5DBF-E94E-005D-24EAE9A0EC92}"/>
              </a:ext>
            </a:extLst>
          </p:cNvPr>
          <p:cNvPicPr>
            <a:picLocks noChangeAspect="1"/>
          </p:cNvPicPr>
          <p:nvPr/>
        </p:nvPicPr>
        <p:blipFill>
          <a:blip r:embed="rId5" cstate="email">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5430" y="3192480"/>
            <a:ext cx="504000" cy="504000"/>
          </a:xfrm>
          <a:prstGeom prst="rect">
            <a:avLst/>
          </a:prstGeom>
        </p:spPr>
      </p:pic>
      <p:pic>
        <p:nvPicPr>
          <p:cNvPr id="10" name="Graphic 9" descr="Users with solid fill">
            <a:extLst>
              <a:ext uri="{FF2B5EF4-FFF2-40B4-BE49-F238E27FC236}">
                <a16:creationId xmlns:a16="http://schemas.microsoft.com/office/drawing/2014/main" id="{E2FB9C60-5EDE-BA80-1372-BDEF207BB7C8}"/>
              </a:ext>
            </a:extLst>
          </p:cNvPr>
          <p:cNvPicPr>
            <a:picLocks noChangeAspect="1"/>
          </p:cNvPicPr>
          <p:nvPr/>
        </p:nvPicPr>
        <p:blipFill>
          <a:blip r:embed="rId7" cstate="email">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7334" y="4044241"/>
            <a:ext cx="504000" cy="504000"/>
          </a:xfrm>
          <a:prstGeom prst="rect">
            <a:avLst/>
          </a:prstGeom>
        </p:spPr>
      </p:pic>
      <p:pic>
        <p:nvPicPr>
          <p:cNvPr id="12" name="Graphic 11" descr="Pandemic flattening curve bar graph with solid fill">
            <a:extLst>
              <a:ext uri="{FF2B5EF4-FFF2-40B4-BE49-F238E27FC236}">
                <a16:creationId xmlns:a16="http://schemas.microsoft.com/office/drawing/2014/main" id="{29C52B01-AA8D-D007-2455-7F6A6E09D5AB}"/>
              </a:ext>
            </a:extLst>
          </p:cNvPr>
          <p:cNvPicPr>
            <a:picLocks noChangeAspect="1"/>
          </p:cNvPicPr>
          <p:nvPr/>
        </p:nvPicPr>
        <p:blipFill>
          <a:blip r:embed="rId9" cstate="email">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17334" y="4870503"/>
            <a:ext cx="504000" cy="504000"/>
          </a:xfrm>
          <a:prstGeom prst="rect">
            <a:avLst/>
          </a:prstGeom>
        </p:spPr>
      </p:pic>
    </p:spTree>
    <p:extLst>
      <p:ext uri="{BB962C8B-B14F-4D97-AF65-F5344CB8AC3E}">
        <p14:creationId xmlns:p14="http://schemas.microsoft.com/office/powerpoint/2010/main" val="18623205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D1FF1CCDDDA88478F7AEB7FAFD82C01" ma:contentTypeVersion="16" ma:contentTypeDescription="Create a new document." ma:contentTypeScope="" ma:versionID="554ff544b0110362919c5ccdcdf86bf7">
  <xsd:schema xmlns:xsd="http://www.w3.org/2001/XMLSchema" xmlns:xs="http://www.w3.org/2001/XMLSchema" xmlns:p="http://schemas.microsoft.com/office/2006/metadata/properties" xmlns:ns2="bb95e2d7-ceb9-45ee-a81b-9c8f47db7d07" xmlns:ns3="9fd6cbb0-03be-4bf9-aa80-1d3fe83ecd36" targetNamespace="http://schemas.microsoft.com/office/2006/metadata/properties" ma:root="true" ma:fieldsID="43a37a56ef322279ad63a969a72587ac" ns2:_="" ns3:_="">
    <xsd:import namespace="bb95e2d7-ceb9-45ee-a81b-9c8f47db7d07"/>
    <xsd:import namespace="9fd6cbb0-03be-4bf9-aa80-1d3fe83ecd3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EventHashCode" minOccurs="0"/>
                <xsd:element ref="ns3:MediaServiceGenerationTime" minOccurs="0"/>
                <xsd:element ref="ns3:MediaServiceAutoKeyPoints" minOccurs="0"/>
                <xsd:element ref="ns3:MediaServiceKeyPoints" minOccurs="0"/>
                <xsd:element ref="ns3:MediaLengthInSeconds"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b95e2d7-ceb9-45ee-a81b-9c8f47db7d07"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TaxCatchAll" ma:index="23" nillable="true" ma:displayName="Taxonomy Catch All Column" ma:hidden="true" ma:list="{053f93c2-8050-4a72-8c36-470cf3bb2a52}" ma:internalName="TaxCatchAll" ma:showField="CatchAllData" ma:web="bb95e2d7-ceb9-45ee-a81b-9c8f47db7d07">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9fd6cbb0-03be-4bf9-aa80-1d3fe83ecd36"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Location" ma:index="14" nillable="true" ma:displayName="MediaServiceLocation" ma:descrip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83c53008-edc8-4780-bf7a-f03165938c07"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9fd6cbb0-03be-4bf9-aa80-1d3fe83ecd36">
      <Terms xmlns="http://schemas.microsoft.com/office/infopath/2007/PartnerControls"/>
    </lcf76f155ced4ddcb4097134ff3c332f>
    <TaxCatchAll xmlns="bb95e2d7-ceb9-45ee-a81b-9c8f47db7d07" xsi:nil="true"/>
  </documentManagement>
</p:properties>
</file>

<file path=customXml/itemProps1.xml><?xml version="1.0" encoding="utf-8"?>
<ds:datastoreItem xmlns:ds="http://schemas.openxmlformats.org/officeDocument/2006/customXml" ds:itemID="{A7BB9759-46EA-4BB6-893A-B26BA992B59C}"/>
</file>

<file path=customXml/itemProps2.xml><?xml version="1.0" encoding="utf-8"?>
<ds:datastoreItem xmlns:ds="http://schemas.openxmlformats.org/officeDocument/2006/customXml" ds:itemID="{C87216E1-4498-4441-B63B-5A29C06B1D72}"/>
</file>

<file path=customXml/itemProps3.xml><?xml version="1.0" encoding="utf-8"?>
<ds:datastoreItem xmlns:ds="http://schemas.openxmlformats.org/officeDocument/2006/customXml" ds:itemID="{6793F5D9-8DC0-4779-AAFE-EBB7F1336426}"/>
</file>

<file path=docMetadata/LabelInfo.xml><?xml version="1.0" encoding="utf-8"?>
<clbl:labelList xmlns:clbl="http://schemas.microsoft.com/office/2020/mipLabelMetadata">
  <clbl:label id="{37c354b2-85b0-47f5-b222-07b48d774ee3}" enabled="0" method="" siteId="{37c354b2-85b0-47f5-b222-07b48d774ee3}" removed="1"/>
</clbl:labelList>
</file>

<file path=docProps/app.xml><?xml version="1.0" encoding="utf-8"?>
<Properties xmlns="http://schemas.openxmlformats.org/officeDocument/2006/extended-properties" xmlns:vt="http://schemas.openxmlformats.org/officeDocument/2006/docPropsVTypes">
  <TotalTime>2768</TotalTime>
  <Words>1082</Words>
  <Application>Microsoft Office PowerPoint</Application>
  <PresentationFormat>Widescreen</PresentationFormat>
  <Paragraphs>151</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MCKINNEY, Emma (NHS HAMPSHIRE AND ISLE OF WIGHT ICB - D9Y0V)</dc:creator>
  <cp:lastModifiedBy>CLAYDON, Donna (NHS HAMPSHIRE AND ISLE OF WIGHT ICB - D9Y0V)</cp:lastModifiedBy>
  <cp:revision>43</cp:revision>
  <dcterms:created xsi:type="dcterms:W3CDTF">2022-11-23T10:44:00Z</dcterms:created>
  <dcterms:modified xsi:type="dcterms:W3CDTF">2023-03-29T13:42:48Z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0x010100ED1FF1CCDDDA88478F7AEB7FAFD82C01</vt:lpwstr>
  </property>
</Properties>
</file>