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4"/>
    <p:sldMasterId id="2147483657" r:id="rId5"/>
  </p:sldMasterIdLst>
  <p:notesMasterIdLst>
    <p:notesMasterId r:id="rId16"/>
  </p:notesMasterIdLst>
  <p:sldIdLst>
    <p:sldId id="270" r:id="rId6"/>
    <p:sldId id="273" r:id="rId7"/>
    <p:sldId id="277" r:id="rId8"/>
    <p:sldId id="274" r:id="rId9"/>
    <p:sldId id="275" r:id="rId10"/>
    <p:sldId id="272" r:id="rId11"/>
    <p:sldId id="278" r:id="rId12"/>
    <p:sldId id="276" r:id="rId13"/>
    <p:sldId id="271" r:id="rId14"/>
    <p:sldId id="262" r:id="rId15"/>
  </p:sldIdLst>
  <p:sldSz cx="9144000" cy="5143500" type="screen16x9"/>
  <p:notesSz cx="6858000" cy="9144000"/>
  <p:embeddedFontLst>
    <p:embeddedFont>
      <p:font typeface="Franklin Gothic Medium" panose="020B0603020102020204" pitchFamily="34" charset="0"/>
      <p:regular r:id="rId17"/>
      <p:italic r:id="rId18"/>
    </p:embeddedFont>
    <p:embeddedFont>
      <p:font typeface="Franklin Gothic Book" panose="020B0604020202020204" charset="0"/>
      <p:regular r:id="rId19"/>
      <p:italic r:id="rId20"/>
    </p:embeddedFont>
    <p:embeddedFont>
      <p:font typeface="Franklin Gothic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26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710"/>
  </p:normalViewPr>
  <p:slideViewPr>
    <p:cSldViewPr snapToGrid="0">
      <p:cViewPr>
        <p:scale>
          <a:sx n="103" d="100"/>
          <a:sy n="103" d="100"/>
        </p:scale>
        <p:origin x="474" y="-78"/>
      </p:cViewPr>
      <p:guideLst>
        <p:guide orient="horz" pos="1620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70623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903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a9a9a01d4e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a9a9a01d4e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8909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F71285-650A-4E19-974E-26084F255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075" y="390888"/>
            <a:ext cx="6936463" cy="5727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Franklin Gothic" panose="020B0604020202020204" charset="0"/>
                <a:cs typeface="Franklin Gothic" panose="020B060402020202020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F776DB8-7A4E-40F6-93EE-AA75FF818B3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3E7413F-5E3C-40C8-8362-BA3E1E1FE6E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8586" y="1139825"/>
            <a:ext cx="6936464" cy="38338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6" name="Google Shape;27;p5">
            <a:extLst>
              <a:ext uri="{FF2B5EF4-FFF2-40B4-BE49-F238E27FC236}">
                <a16:creationId xmlns:a16="http://schemas.microsoft.com/office/drawing/2014/main" xmlns="" id="{E367B717-B9A7-4F6A-8025-4D28E5AA29C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357525" y="274225"/>
            <a:ext cx="806600" cy="806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6771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B3304D-D2D0-4C3D-A4A8-68E3E824A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3FDC90-8CE1-43E9-B74F-B77477739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EF7F86-1236-42F8-9AA6-875941C99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23A4-DCD8-400B-906E-F84931DBEEDA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161285-195D-4CFD-996D-D3158861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F84F9B-6665-4B49-81FB-4207A889C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BF30-EA90-403C-84B3-53E7CE168B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10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5EC034-A3F3-49DC-8576-7C359417B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45D82D-03EA-46B1-BB3C-8E1A0F9A9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992A7F-A817-433D-97EA-5FF729C93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23A4-DCD8-400B-906E-F84931DBEEDA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E92B7F-7E75-453E-8708-3201A1762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E4DE42-72E8-400D-AE46-E66175F2A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BF30-EA90-403C-84B3-53E7CE168B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202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1C73F8-1D58-468E-BC74-D25FE32F2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494717-542E-408E-B841-AAC26826E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45A98B-2090-4B59-BA93-BB3FE7DB8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1CE57F-DAE1-4F53-8E48-4759BB856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23A4-DCD8-400B-906E-F84931DBEEDA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1EE702-025F-461E-875A-1919FEBAF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F58302F-1C1F-4546-A8C4-1884B6A8F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BF30-EA90-403C-84B3-53E7CE168B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850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CFB467-4DC4-4802-B4BC-E67B5BCB1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96DD5AA-05DD-4685-9B24-08B1891AB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D532CF9-D4FB-4D04-8D9F-4467F79BB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9C5B8F0-0B03-48CA-860E-A0A60654CE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0C463D6-9630-41D6-9521-BE42C8337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30B7673-90C4-4E4A-98EF-B0F2D4829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23A4-DCD8-400B-906E-F84931DBEEDA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066F872-6CCC-4F3E-B565-750FB477D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1500F58-2720-406B-A478-C924E753E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BF30-EA90-403C-84B3-53E7CE168B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258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2F2693-E5EC-4185-BD19-E4A69DD06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F44BCDE-32BB-4972-B134-31516F734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23A4-DCD8-400B-906E-F84931DBEEDA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E02F8B4-058B-4F77-A775-A22126BAC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6B5DCFE-8D4E-41BF-96CD-3675FED7A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BF30-EA90-403C-84B3-53E7CE168B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511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104610B-D997-405F-962C-383AE6889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23A4-DCD8-400B-906E-F84931DBEEDA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89C6336-7545-4248-9C5C-22E6EAD69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38FFAB1-706C-4E3D-B619-79E609A8C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BF30-EA90-403C-84B3-53E7CE168B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182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69181B-8065-4B18-90D1-CC335F7B8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C8774C-F372-4956-BA95-7B8A8A7C3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718C98D-88BC-4D02-85D0-CECEA5B94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210739D-C9D7-46A4-B2F5-980B1C172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23A4-DCD8-400B-906E-F84931DBEEDA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7CE373-6C99-4ADB-A8E8-3A9B7F182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016EA5-5C47-48A6-B14B-FD577139C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BF30-EA90-403C-84B3-53E7CE168B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51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4DD092-016D-4312-A1C1-7399875E7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D52021F-406F-4BD5-A073-4B0B3C0454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DFAEFDB-2B0C-44BA-B622-DC1F0527E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A32CAE-E17A-4AFE-A35A-5D639D856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23A4-DCD8-400B-906E-F84931DBEEDA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297099-6349-42CC-8458-BB355842C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221338-C2D0-4E58-BC09-5A49B044A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BF30-EA90-403C-84B3-53E7CE168B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191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77A294-9F9F-4E87-A8E1-2BCE734DB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48FB68F-4C0E-4810-B5D4-1D6DF44F5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24FEF0-D110-4B28-B19C-E832E1A40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23A4-DCD8-400B-906E-F84931DBEEDA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49765E-D824-48E4-A552-2593C71EF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F45F00-5A76-4E81-A6DB-7CDB6B91F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BF30-EA90-403C-84B3-53E7CE168B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710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04CB83A-DFB1-44EC-846E-15C641CEFA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1ED1D3E-F54D-4C06-9198-CD1E533F0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D977BA-C269-4992-9363-6226B236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23A4-DCD8-400B-906E-F84931DBEEDA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FD2D0E-C34E-463D-96BC-6D2B98FA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AAA9DB-9413-45D6-B0E0-690FEF09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BF30-EA90-403C-84B3-53E7CE168B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50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 hasCustomPrompt="1"/>
          </p:nvPr>
        </p:nvSpPr>
        <p:spPr>
          <a:xfrm>
            <a:off x="199975" y="1743750"/>
            <a:ext cx="5991900" cy="16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C2684"/>
              </a:buClr>
              <a:buSzPts val="5200"/>
              <a:buFont typeface="Franklin Gothic"/>
              <a:buNone/>
              <a:defRPr sz="5200" b="1">
                <a:solidFill>
                  <a:schemeClr val="accen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Font typeface="Franklin Gothic"/>
              <a:buNone/>
              <a:defRPr sz="5200"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Font typeface="Franklin Gothic"/>
              <a:buNone/>
              <a:defRPr sz="5200"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Font typeface="Franklin Gothic"/>
              <a:buNone/>
              <a:defRPr sz="5200"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Font typeface="Franklin Gothic"/>
              <a:buNone/>
              <a:defRPr sz="5200"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Font typeface="Franklin Gothic"/>
              <a:buNone/>
              <a:defRPr sz="5200"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Font typeface="Franklin Gothic"/>
              <a:buNone/>
              <a:defRPr sz="5200"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Font typeface="Franklin Gothic"/>
              <a:buNone/>
              <a:defRPr sz="5200"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Font typeface="Franklin Gothic"/>
              <a:buNone/>
              <a:defRPr sz="5200"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r>
              <a:rPr lang="en-US" dirty="0"/>
              <a:t>Presentation Title Goes Here</a:t>
            </a:r>
          </a:p>
        </p:txBody>
      </p:sp>
      <p:pic>
        <p:nvPicPr>
          <p:cNvPr id="4" name="Google Shape;35;p6">
            <a:extLst>
              <a:ext uri="{FF2B5EF4-FFF2-40B4-BE49-F238E27FC236}">
                <a16:creationId xmlns:a16="http://schemas.microsoft.com/office/drawing/2014/main" xmlns="" id="{B838BA83-222C-42B6-8538-55A8FA939284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64199" y="1384017"/>
            <a:ext cx="2959601" cy="2961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0176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 hasCustomPrompt="1"/>
          </p:nvPr>
        </p:nvSpPr>
        <p:spPr>
          <a:xfrm>
            <a:off x="199975" y="3218874"/>
            <a:ext cx="4491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C2684"/>
              </a:buClr>
              <a:buSzPts val="2500"/>
              <a:buFont typeface="Franklin Gothic"/>
              <a:buNone/>
              <a:defRPr sz="250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Franklin Gothic"/>
              <a:buNone/>
              <a:defRPr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Franklin Gothic"/>
              <a:buNone/>
              <a:defRPr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Franklin Gothic"/>
              <a:buNone/>
              <a:defRPr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Franklin Gothic"/>
              <a:buNone/>
              <a:defRPr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Franklin Gothic"/>
              <a:buNone/>
              <a:defRPr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Franklin Gothic"/>
              <a:buNone/>
              <a:defRPr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Franklin Gothic"/>
              <a:buNone/>
              <a:defRPr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Franklin Gothic"/>
              <a:buNone/>
              <a:defRPr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r>
              <a:rPr lang="en-US" dirty="0"/>
              <a:t>Add name here</a:t>
            </a:r>
            <a:endParaRPr dirty="0"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199975" y="1642986"/>
            <a:ext cx="6081250" cy="15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C2684"/>
              </a:buClr>
              <a:buSzPts val="2800"/>
              <a:buFont typeface="Franklin Gothic"/>
              <a:buNone/>
              <a:defRPr sz="5200" b="1">
                <a:solidFill>
                  <a:srgbClr val="5C268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Franklin Gothic"/>
              <a:buNone/>
              <a:defRPr b="1"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Franklin Gothic"/>
              <a:buNone/>
              <a:defRPr b="1"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Franklin Gothic"/>
              <a:buNone/>
              <a:defRPr b="1"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Franklin Gothic"/>
              <a:buNone/>
              <a:defRPr b="1"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Franklin Gothic"/>
              <a:buNone/>
              <a:defRPr b="1"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Franklin Gothic"/>
              <a:buNone/>
              <a:defRPr b="1"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Franklin Gothic"/>
              <a:buNone/>
              <a:defRPr b="1"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Franklin Gothic"/>
              <a:buNone/>
              <a:defRPr b="1"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r>
              <a:rPr lang="en-US" dirty="0"/>
              <a:t>Presentation Title Goes Here</a:t>
            </a:r>
            <a:endParaRPr dirty="0"/>
          </a:p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 r="55164"/>
          <a:stretch/>
        </p:blipFill>
        <p:spPr>
          <a:xfrm>
            <a:off x="7556900" y="1181725"/>
            <a:ext cx="1587100" cy="353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663200"/>
            <a:ext cx="4491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C2684"/>
              </a:buClr>
              <a:buSzPts val="2500"/>
              <a:buFont typeface="Franklin Gothic"/>
              <a:buNone/>
              <a:defRPr sz="250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Franklin Gothic"/>
              <a:buNone/>
              <a:defRPr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Franklin Gothic"/>
              <a:buNone/>
              <a:defRPr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Franklin Gothic"/>
              <a:buNone/>
              <a:defRPr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Franklin Gothic"/>
              <a:buNone/>
              <a:defRPr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Franklin Gothic"/>
              <a:buNone/>
              <a:defRPr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Franklin Gothic"/>
              <a:buNone/>
              <a:defRPr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Franklin Gothic"/>
              <a:buNone/>
              <a:defRPr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Franklin Gothic"/>
              <a:buNone/>
              <a:defRPr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/>
          </p:nvPr>
        </p:nvSpPr>
        <p:spPr>
          <a:xfrm>
            <a:off x="311700" y="1100100"/>
            <a:ext cx="5760300" cy="15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C2684"/>
              </a:buClr>
              <a:buSzPts val="2800"/>
              <a:buFont typeface="Franklin Gothic"/>
              <a:buNone/>
              <a:defRPr b="1">
                <a:solidFill>
                  <a:srgbClr val="5C268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Franklin Gothic"/>
              <a:buNone/>
              <a:defRPr b="1"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Franklin Gothic"/>
              <a:buNone/>
              <a:defRPr b="1"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Franklin Gothic"/>
              <a:buNone/>
              <a:defRPr b="1"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Franklin Gothic"/>
              <a:buNone/>
              <a:defRPr b="1"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Franklin Gothic"/>
              <a:buNone/>
              <a:defRPr b="1"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Franklin Gothic"/>
              <a:buNone/>
              <a:defRPr b="1"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Franklin Gothic"/>
              <a:buNone/>
              <a:defRPr b="1"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Franklin Gothic"/>
              <a:buNone/>
              <a:defRPr b="1"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 r="55164"/>
          <a:stretch/>
        </p:blipFill>
        <p:spPr>
          <a:xfrm>
            <a:off x="7556900" y="1181725"/>
            <a:ext cx="1587100" cy="3537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7153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arge column" type="twoColTx" preserve="1">
  <p:cSld name="1_Title and large column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654800" y="452999"/>
            <a:ext cx="716800" cy="4512895"/>
          </a:xfrm>
          <a:prstGeom prst="rect">
            <a:avLst/>
          </a:prstGeom>
        </p:spPr>
        <p:txBody>
          <a:bodyPr spcFirstLastPara="1" vert="vert270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C2684"/>
              </a:buClr>
              <a:buSzPts val="2000"/>
              <a:buFont typeface="Franklin Gothic"/>
              <a:buNone/>
              <a:defRPr sz="2000" b="1">
                <a:solidFill>
                  <a:srgbClr val="5C268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1577326" y="1152475"/>
            <a:ext cx="7271252" cy="38134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Char char="●"/>
              <a:defRPr sz="1800">
                <a:solidFill>
                  <a:schemeClr val="bg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Char char="○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Char char="■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Char char="●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Char char="○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Char char="■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Char char="●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Char char="○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Franklin Gothic"/>
              <a:buChar char="■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57525" y="274225"/>
            <a:ext cx="806600" cy="80602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>
            <a:spLocks noGrp="1"/>
          </p:cNvSpPr>
          <p:nvPr>
            <p:ph type="title" idx="2"/>
          </p:nvPr>
        </p:nvSpPr>
        <p:spPr>
          <a:xfrm>
            <a:off x="1577325" y="453000"/>
            <a:ext cx="5696300" cy="4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A7B5"/>
              </a:buClr>
              <a:buSzPts val="1400"/>
              <a:buFont typeface="Franklin Gothic"/>
              <a:buNone/>
              <a:defRPr sz="2000" b="1">
                <a:solidFill>
                  <a:srgbClr val="00A7B5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 b="1"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 b="1"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 b="1"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 b="1"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 b="1"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 b="1"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 b="1"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 b="1"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892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arge column 1" preserve="1">
  <p:cSld name="Title and large column 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654799" y="453000"/>
            <a:ext cx="5224799" cy="4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C2684"/>
              </a:buClr>
              <a:buSzPts val="2000"/>
              <a:buFont typeface="Franklin Gothic"/>
              <a:buNone/>
              <a:defRPr sz="2000" b="1">
                <a:solidFill>
                  <a:srgbClr val="5C268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654800" y="1476431"/>
            <a:ext cx="5224800" cy="30924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Char char="●"/>
              <a:defRPr sz="1400"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Char char="○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Char char="■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Char char="●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Char char="○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Char char="■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Char char="●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Char char="○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Franklin Gothic"/>
              <a:buChar char="■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57525" y="274225"/>
            <a:ext cx="806600" cy="80602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 txBox="1">
            <a:spLocks noGrp="1"/>
          </p:cNvSpPr>
          <p:nvPr>
            <p:ph type="title" idx="2"/>
          </p:nvPr>
        </p:nvSpPr>
        <p:spPr>
          <a:xfrm>
            <a:off x="654799" y="991733"/>
            <a:ext cx="5224800" cy="3944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A7B5"/>
              </a:buClr>
              <a:buSzPts val="1400"/>
              <a:buFont typeface="Franklin Gothic"/>
              <a:buNone/>
              <a:defRPr sz="1400" b="1">
                <a:solidFill>
                  <a:srgbClr val="00A7B5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 b="1"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 b="1"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 b="1"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 b="1"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 b="1"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 b="1"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 b="1"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 b="1"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35" name="Google Shape;3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1550" y="1386198"/>
            <a:ext cx="2959601" cy="296187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>
            <a:spLocks noGrp="1"/>
          </p:cNvSpPr>
          <p:nvPr>
            <p:ph type="body" idx="3"/>
          </p:nvPr>
        </p:nvSpPr>
        <p:spPr>
          <a:xfrm>
            <a:off x="6691900" y="2249738"/>
            <a:ext cx="1698900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2075" lvl="0" indent="-9207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rial" panose="020B0604020202020204" pitchFamily="34" charset="0"/>
              <a:buChar char="•"/>
              <a:defRPr sz="1000"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Franklin Gothic"/>
              <a:buChar char="○"/>
              <a:defRPr sz="1000"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Franklin Gothic"/>
              <a:buChar char="■"/>
              <a:defRPr sz="1000"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Franklin Gothic"/>
              <a:buChar char="●"/>
              <a:defRPr sz="1000"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Franklin Gothic"/>
              <a:buChar char="○"/>
              <a:defRPr sz="1000"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Franklin Gothic"/>
              <a:buChar char="■"/>
              <a:defRPr sz="1000"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Franklin Gothic"/>
              <a:buChar char="●"/>
              <a:defRPr sz="1000"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Franklin Gothic"/>
              <a:buChar char="○"/>
              <a:defRPr sz="1000"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000"/>
              <a:buFont typeface="Franklin Gothic"/>
              <a:buChar char="■"/>
              <a:defRPr sz="1000"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7" name="Google Shape;37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8624" y="119545"/>
            <a:ext cx="1598732" cy="621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9054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arge column 2" preserve="1">
  <p:cSld name="Title and large column 2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564725" y="453000"/>
            <a:ext cx="6816025" cy="4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C2684"/>
              </a:buClr>
              <a:buSzPts val="2000"/>
              <a:buFont typeface="Franklin Gothic"/>
              <a:buNone/>
              <a:defRPr sz="2000" b="1">
                <a:solidFill>
                  <a:srgbClr val="5C268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750150" y="1080251"/>
            <a:ext cx="3630600" cy="34885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66700" lvl="0" indent="-127000" rtl="0"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596900" lvl="1" indent="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None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Char char="■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Char char="●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Char char="○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Char char="■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Char char="●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Char char="○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Franklin Gothic"/>
              <a:buChar char="■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57525" y="274225"/>
            <a:ext cx="806600" cy="80602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>
            <a:spLocks noGrp="1"/>
          </p:cNvSpPr>
          <p:nvPr>
            <p:ph type="title" idx="2"/>
          </p:nvPr>
        </p:nvSpPr>
        <p:spPr>
          <a:xfrm>
            <a:off x="564725" y="1080251"/>
            <a:ext cx="3089700" cy="34885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A7B5"/>
              </a:buClr>
              <a:buSzPts val="1400"/>
              <a:buFont typeface="Franklin Gothic"/>
              <a:buNone/>
              <a:defRPr sz="1400" b="1">
                <a:solidFill>
                  <a:srgbClr val="00A7B5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 b="1"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 b="1"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 b="1"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 b="1"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 b="1"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 b="1"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 b="1"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 b="1"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pic>
        <p:nvPicPr>
          <p:cNvPr id="29" name="Google Shape;2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8624" y="119545"/>
            <a:ext cx="1598732" cy="621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462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ctrTitle"/>
          </p:nvPr>
        </p:nvSpPr>
        <p:spPr>
          <a:xfrm>
            <a:off x="550550" y="285226"/>
            <a:ext cx="3917700" cy="23477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C2684"/>
              </a:buClr>
              <a:buSzPts val="5200"/>
              <a:buFont typeface="Franklin Gothic"/>
              <a:buNone/>
              <a:defRPr sz="5200" b="1">
                <a:solidFill>
                  <a:srgbClr val="5C268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Font typeface="Franklin Gothic"/>
              <a:buNone/>
              <a:defRPr sz="5200"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Font typeface="Franklin Gothic"/>
              <a:buNone/>
              <a:defRPr sz="5200"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Font typeface="Franklin Gothic"/>
              <a:buNone/>
              <a:defRPr sz="5200"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Font typeface="Franklin Gothic"/>
              <a:buNone/>
              <a:defRPr sz="5200"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Font typeface="Franklin Gothic"/>
              <a:buNone/>
              <a:defRPr sz="5200"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Font typeface="Franklin Gothic"/>
              <a:buNone/>
              <a:defRPr sz="5200"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Font typeface="Franklin Gothic"/>
              <a:buNone/>
              <a:defRPr sz="5200"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Font typeface="Franklin Gothic"/>
              <a:buNone/>
              <a:defRPr sz="5200"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pic>
        <p:nvPicPr>
          <p:cNvPr id="44" name="Google Shape;44;p8"/>
          <p:cNvPicPr preferRelativeResize="0"/>
          <p:nvPr/>
        </p:nvPicPr>
        <p:blipFill rotWithShape="1">
          <a:blip r:embed="rId2">
            <a:alphaModFix/>
          </a:blip>
          <a:srcRect r="55164"/>
          <a:stretch/>
        </p:blipFill>
        <p:spPr>
          <a:xfrm>
            <a:off x="7556900" y="1181725"/>
            <a:ext cx="1587100" cy="3537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Google Shape;45;p8"/>
          <p:cNvCxnSpPr/>
          <p:nvPr/>
        </p:nvCxnSpPr>
        <p:spPr>
          <a:xfrm rot="10800000" flipH="1">
            <a:off x="550550" y="2792550"/>
            <a:ext cx="1811400" cy="8100"/>
          </a:xfrm>
          <a:prstGeom prst="straightConnector1">
            <a:avLst/>
          </a:prstGeom>
          <a:noFill/>
          <a:ln w="76200" cap="flat" cmpd="sng">
            <a:solidFill>
              <a:srgbClr val="00A7B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Google Shape;47;p8"/>
          <p:cNvSpPr txBox="1"/>
          <p:nvPr/>
        </p:nvSpPr>
        <p:spPr>
          <a:xfrm>
            <a:off x="819775" y="-210375"/>
            <a:ext cx="41787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654800" y="2996150"/>
            <a:ext cx="5047200" cy="3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39700" lvl="0" indent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None/>
              <a:defRPr sz="140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Char char="○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Char char="■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Char char="●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Char char="○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Char char="■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Char char="●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Char char="○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Franklin Gothic"/>
              <a:buChar char="■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C3776E-4AE8-4207-B1C6-F8338B5CA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BCF856D-C303-4CF4-ACFF-634D92D23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624F14-38C8-4C1E-BEF7-AFABD710B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23A4-DCD8-400B-906E-F84931DBEEDA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26794E-F12C-46D0-8841-7E50D5660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43EAA0-7402-4187-B263-56C3A57B0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BF30-EA90-403C-84B3-53E7CE168B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97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5489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" name="Google Shape;23;p4">
            <a:extLst>
              <a:ext uri="{FF2B5EF4-FFF2-40B4-BE49-F238E27FC236}">
                <a16:creationId xmlns:a16="http://schemas.microsoft.com/office/drawing/2014/main" xmlns="" id="{8FB088CF-5950-485F-8AE1-7CD26F6ADDE6}"/>
              </a:ext>
            </a:extLst>
          </p:cNvPr>
          <p:cNvPicPr preferRelativeResize="0"/>
          <p:nvPr userDrawn="1"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398624" y="119545"/>
            <a:ext cx="1598732" cy="62170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70" r:id="rId2"/>
    <p:sldLayoutId id="2147483649" r:id="rId3"/>
    <p:sldLayoutId id="2147483669" r:id="rId4"/>
    <p:sldLayoutId id="2147483671" r:id="rId5"/>
    <p:sldLayoutId id="2147483672" r:id="rId6"/>
    <p:sldLayoutId id="2147483673" r:id="rId7"/>
    <p:sldLayoutId id="214748365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bg2"/>
          </a:solidFill>
          <a:latin typeface="+mj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57200" marR="0" lvl="0" indent="-34290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Char char="•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FDE5F93-D6C1-4DB4-B11E-F0354963C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32D8CC6-8108-48B5-B8AA-ED0664CA3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E3CA58-FD45-47E1-BB96-2F2118B59B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E23A4-DCD8-400B-906E-F84931DBEEDA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70B23F-75B0-49E8-BA9E-72E561EF9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D67D36-5729-4674-9A7C-7C1B8B092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EBF30-EA90-403C-84B3-53E7CE168B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63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-referral.education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imothy.Bagot@primaryeyecare.co.uk" TargetMode="External"/><Relationship Id="rId7" Type="http://schemas.openxmlformats.org/officeDocument/2006/relationships/hyperlink" Target="https://e-referral.education/" TargetMode="External"/><Relationship Id="rId2" Type="http://schemas.openxmlformats.org/officeDocument/2006/relationships/hyperlink" Target="mailto:locliverpool1@gmail.com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help.optom-referrals.org/" TargetMode="External"/><Relationship Id="rId5" Type="http://schemas.openxmlformats.org/officeDocument/2006/relationships/hyperlink" Target="mailto:hello@referral.support" TargetMode="External"/><Relationship Id="rId4" Type="http://schemas.openxmlformats.org/officeDocument/2006/relationships/hyperlink" Target="mailto:Helen.Beasley@cheshireandmerseyside.nhs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CB0CBC-CB65-4698-9ABA-CFB59B9F3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974" y="3950394"/>
            <a:ext cx="4491600" cy="1017846"/>
          </a:xfrm>
        </p:spPr>
        <p:txBody>
          <a:bodyPr/>
          <a:lstStyle/>
          <a:p>
            <a:r>
              <a:rPr lang="en-GB" dirty="0"/>
              <a:t>Helen Beasley</a:t>
            </a:r>
            <a:br>
              <a:rPr lang="en-GB" dirty="0"/>
            </a:br>
            <a:r>
              <a:rPr lang="en-GB" dirty="0"/>
              <a:t>EeRS Project Manager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DA3AC84-6648-4D88-9AB5-E13314CDC2B3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99974" y="1642986"/>
            <a:ext cx="7572425" cy="1563000"/>
          </a:xfrm>
        </p:spPr>
        <p:txBody>
          <a:bodyPr/>
          <a:lstStyle/>
          <a:p>
            <a:pPr algn="ctr"/>
            <a:r>
              <a:rPr lang="en-GB" dirty="0"/>
              <a:t>Eyecare e-Referral Service</a:t>
            </a:r>
            <a:br>
              <a:rPr lang="en-GB" dirty="0"/>
            </a:br>
            <a:r>
              <a:rPr lang="en-GB" dirty="0"/>
              <a:t>Overview </a:t>
            </a:r>
          </a:p>
        </p:txBody>
      </p:sp>
    </p:spTree>
    <p:extLst>
      <p:ext uri="{BB962C8B-B14F-4D97-AF65-F5344CB8AC3E}">
        <p14:creationId xmlns:p14="http://schemas.microsoft.com/office/powerpoint/2010/main" val="2450195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F172B8-E50A-4C97-ACC3-32ACC344E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5B45DB-0DA3-4924-BB2C-B6C54D68AA9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8585" y="1139825"/>
            <a:ext cx="8552539" cy="3833813"/>
          </a:xfrm>
        </p:spPr>
        <p:txBody>
          <a:bodyPr/>
          <a:lstStyle/>
          <a:p>
            <a:pPr marL="114300" indent="0">
              <a:buNone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</a:rPr>
              <a:t>Eyecare Electronic Referral Service(EeRS)has been rolled out across Greater Manchester, Cheshire &amp; Merseyside and Lancashire &amp; South Cumbria to support patient care and improve access to targeted eyecare. </a:t>
            </a:r>
          </a:p>
          <a:p>
            <a:endParaRPr lang="en-GB" sz="16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</a:rPr>
              <a:t>This has been implemented to transform how services are delivered in the future by:</a:t>
            </a:r>
          </a:p>
          <a:p>
            <a:endParaRPr lang="en-GB" sz="16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GB" sz="1600" dirty="0">
                <a:solidFill>
                  <a:schemeClr val="tx1"/>
                </a:solidFill>
                <a:latin typeface="Courier New" panose="02070309020205020404" pitchFamily="49" charset="0"/>
              </a:rPr>
              <a:t>• 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</a:rPr>
              <a:t>Enabling primary eye care clinicians in optical practices to send electronic referrals</a:t>
            </a:r>
          </a:p>
          <a:p>
            <a:pPr marL="114300" indent="0">
              <a:buNone/>
            </a:pPr>
            <a:r>
              <a:rPr lang="en-GB" sz="1600" dirty="0">
                <a:solidFill>
                  <a:schemeClr val="tx1"/>
                </a:solidFill>
                <a:latin typeface="Courier New" panose="02070309020205020404" pitchFamily="49" charset="0"/>
              </a:rPr>
              <a:t>• 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</a:rPr>
              <a:t>Supporting secondary care services to manage referrals and patient care more efficiently</a:t>
            </a:r>
          </a:p>
          <a:p>
            <a:pPr marL="114300" indent="0">
              <a:buNone/>
            </a:pPr>
            <a:r>
              <a:rPr lang="en-GB" sz="1600" dirty="0">
                <a:solidFill>
                  <a:schemeClr val="tx1"/>
                </a:solidFill>
                <a:latin typeface="Courier New" panose="02070309020205020404" pitchFamily="49" charset="0"/>
              </a:rPr>
              <a:t>• 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</a:rPr>
              <a:t>Facilitating the sharing of images and clinical findings</a:t>
            </a:r>
          </a:p>
          <a:p>
            <a:pPr marL="114300" indent="0">
              <a:buNone/>
            </a:pPr>
            <a:r>
              <a:rPr lang="en-GB" sz="1600" dirty="0">
                <a:solidFill>
                  <a:schemeClr val="tx1"/>
                </a:solidFill>
                <a:latin typeface="Courier New" panose="02070309020205020404" pitchFamily="49" charset="0"/>
              </a:rPr>
              <a:t>• 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</a:rPr>
              <a:t>Developing and strengthening shared care pathways across primary, community and   secondary eye care services</a:t>
            </a:r>
          </a:p>
          <a:p>
            <a:pPr marL="114300" indent="0">
              <a:buNone/>
            </a:pPr>
            <a:r>
              <a:rPr lang="en-GB" sz="1600" dirty="0">
                <a:solidFill>
                  <a:schemeClr val="tx1"/>
                </a:solidFill>
                <a:latin typeface="Courier New" panose="02070309020205020404" pitchFamily="49" charset="0"/>
              </a:rPr>
              <a:t>• 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</a:rPr>
              <a:t>Removal of the use of faxes, streamlining the referral process to hospitals and enabling greater patient choice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8459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F172B8-E50A-4C97-ACC3-32ACC344E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Roll-out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5B45DB-0DA3-4924-BB2C-B6C54D68AA9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9075" y="1118824"/>
            <a:ext cx="8552539" cy="3833813"/>
          </a:xfrm>
        </p:spPr>
        <p:txBody>
          <a:bodyPr/>
          <a:lstStyle/>
          <a:p>
            <a:pPr marL="342900">
              <a:buFont typeface="Arial" panose="020B0604020202020204" pitchFamily="34" charset="0"/>
              <a:buChar char="•"/>
            </a:pPr>
            <a:r>
              <a:rPr lang="en-US" sz="1700" dirty="0"/>
              <a:t>The service went live in May 2022</a:t>
            </a:r>
          </a:p>
          <a:p>
            <a:pPr marL="34290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342900">
              <a:buFont typeface="Arial" panose="020B0604020202020204" pitchFamily="34" charset="0"/>
              <a:buChar char="•"/>
            </a:pPr>
            <a:r>
              <a:rPr lang="en-US" sz="1700" dirty="0"/>
              <a:t>This means the service is already up and running at all our hospital sites and they are actively receiving and processing e-Referrals</a:t>
            </a:r>
          </a:p>
          <a:p>
            <a:pPr marL="34290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342900">
              <a:buFont typeface="Arial" panose="020B0604020202020204" pitchFamily="34" charset="0"/>
              <a:buChar char="•"/>
            </a:pPr>
            <a:r>
              <a:rPr lang="en-US" sz="1700" dirty="0"/>
              <a:t>In addition, we have 164 Optical practices already onboarded on to OPERA and actively using the system to process GOS18 referrals </a:t>
            </a:r>
          </a:p>
          <a:p>
            <a:pPr marL="34290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342900">
              <a:buFont typeface="Arial" panose="020B0604020202020204" pitchFamily="34" charset="0"/>
              <a:buChar char="•"/>
            </a:pPr>
            <a:r>
              <a:rPr lang="en-US" sz="1700" dirty="0"/>
              <a:t>To date 513 referrals have been processed and of those 50 had images attached</a:t>
            </a:r>
          </a:p>
          <a:p>
            <a:pPr marL="34290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342900">
              <a:buFont typeface="Arial" panose="020B0604020202020204" pitchFamily="34" charset="0"/>
              <a:buChar char="•"/>
            </a:pPr>
            <a:r>
              <a:rPr lang="en-US" sz="1700" dirty="0"/>
              <a:t>We are currently working alongside all Trusts to enable referring practitioners the ability to receive feedback letters</a:t>
            </a:r>
          </a:p>
          <a:p>
            <a:pPr marL="34290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342900">
              <a:buFont typeface="Arial" panose="020B0604020202020204" pitchFamily="34" charset="0"/>
              <a:buChar char="•"/>
            </a:pPr>
            <a:r>
              <a:rPr lang="en-US" sz="1700" dirty="0"/>
              <a:t>Advice &amp; Guidance is shortly being piloted in Cheshire and Merseyside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039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F172B8-E50A-4C97-ACC3-32ACC344E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the Service/Process Works</a:t>
            </a:r>
          </a:p>
        </p:txBody>
      </p:sp>
      <p:pic>
        <p:nvPicPr>
          <p:cNvPr id="42" name="Content Placeholder 41">
            <a:extLst>
              <a:ext uri="{FF2B5EF4-FFF2-40B4-BE49-F238E27FC236}">
                <a16:creationId xmlns:a16="http://schemas.microsoft.com/office/drawing/2014/main" xmlns="" id="{41598146-B896-4C79-889C-6022F8E2AEDE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952183" y="1209479"/>
            <a:ext cx="6935787" cy="354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80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F172B8-E50A-4C97-ACC3-32ACC344E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011DC9B1-0FF4-488D-9103-1C36B147CC9B}"/>
              </a:ext>
            </a:extLst>
          </p:cNvPr>
          <p:cNvSpPr txBox="1">
            <a:spLocks noGrp="1"/>
          </p:cNvSpPr>
          <p:nvPr>
            <p:ph sz="quarter" idx="11"/>
          </p:nvPr>
        </p:nvSpPr>
        <p:spPr>
          <a:xfrm>
            <a:off x="449075" y="963588"/>
            <a:ext cx="8389937" cy="4062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Allows your referring clinician to send images to the specialist to help with your diagnosis and treatment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Reduces time taken to complete a referral, releasing time for patient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Rapid transfer of your referral electronically reduces delays in the hospital receiving your referral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system has tracking features so the status of your referral can be easily seen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Designed by clinicians around the patient pathway to ensure it gives the best patient outcomes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</a:rPr>
              <a:t>Improved user experience, easy and clear to use and with access from multiple locations</a:t>
            </a:r>
          </a:p>
          <a:p>
            <a:pPr marL="0" indent="0">
              <a:buNone/>
            </a:pPr>
            <a:endParaRPr lang="en-GB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</a:rPr>
              <a:t>Reduces number of referrals into secondary care (e.g. Advice &amp; Guidance)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</a:rPr>
              <a:t>Data collected for improved audit and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</a:rPr>
              <a:t>Improved data and information sharing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72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37CF96-EA6C-4FFE-8848-2A9257CCD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Case Study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D6E6B5-F20C-463F-98B2-6A652E1B5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799" y="1376729"/>
            <a:ext cx="5517400" cy="3452757"/>
          </a:xfrm>
        </p:spPr>
        <p:txBody>
          <a:bodyPr/>
          <a:lstStyle/>
          <a:p>
            <a:r>
              <a:rPr lang="en-GB" sz="1700" dirty="0"/>
              <a:t>84 year old male attended complaining of vision being affected - delay in seeking treatment due to patient believing it was cataracts due to their age </a:t>
            </a:r>
          </a:p>
          <a:p>
            <a:r>
              <a:rPr lang="en-GB" sz="1700" dirty="0"/>
              <a:t>An urgent referral was made however, this was via letter/post and it took 10 days before patient was written to offering an appointment at St Paul’s</a:t>
            </a:r>
          </a:p>
          <a:p>
            <a:r>
              <a:rPr lang="en-GB" sz="1700" dirty="0"/>
              <a:t>The patient was diagnosed with ocular melanoma, had successful treatment at Clatterbridge and is now under 6 month reviews at St Paul’s</a:t>
            </a:r>
          </a:p>
          <a:p>
            <a:r>
              <a:rPr lang="en-GB" sz="1700" dirty="0"/>
              <a:t>The referring optician hasn’t yet received feedback</a:t>
            </a:r>
          </a:p>
          <a:p>
            <a:pPr marL="139700" indent="0">
              <a:buNone/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6494A32A-DC9C-40A4-AD7D-A73495160A7F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GB" sz="2000" dirty="0"/>
              <a:t>Previous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487775B-0B72-468F-99B3-762DDD22BED4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85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37CF96-EA6C-4FFE-8848-2A9257CCD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Case Study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D6E6B5-F20C-463F-98B2-6A652E1B5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799" y="1294116"/>
            <a:ext cx="5486921" cy="3092444"/>
          </a:xfrm>
        </p:spPr>
        <p:txBody>
          <a:bodyPr/>
          <a:lstStyle/>
          <a:p>
            <a:r>
              <a:rPr lang="en-GB" sz="1700" dirty="0"/>
              <a:t>73 year old lady had proton beam therapy for a malignant melanoma 5 </a:t>
            </a:r>
            <a:r>
              <a:rPr lang="en-GB" sz="1700" dirty="0" err="1"/>
              <a:t>yrs</a:t>
            </a:r>
            <a:r>
              <a:rPr lang="en-GB" sz="1700" dirty="0"/>
              <a:t> ago under annual (September) review by St. Pauls.  Attended for eye exam complaining the eye “felt different” </a:t>
            </a:r>
          </a:p>
          <a:p>
            <a:r>
              <a:rPr lang="en-GB" sz="1700" dirty="0"/>
              <a:t>Examination revealed haemorrhages &amp; exudates over the retina scar tissue.  Unsure whether this was related to the original problem or a coincidental branch vein occlusion.  An urgent eGOS18 with an image attached was submitted.  </a:t>
            </a:r>
          </a:p>
          <a:p>
            <a:r>
              <a:rPr lang="en-GB" sz="1700" dirty="0"/>
              <a:t>Within 1hr St Pauls had reviewed and booked patient into a clinic giving both optician/patient reassurance that problem had been dealt with.</a:t>
            </a:r>
          </a:p>
          <a:p>
            <a:pPr marL="139700" indent="0">
              <a:buNone/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6494A32A-DC9C-40A4-AD7D-A73495160A7F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GB" sz="2000" dirty="0"/>
              <a:t>Now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487775B-0B72-468F-99B3-762DDD22BED4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797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F172B8-E50A-4C97-ACC3-32ACC344E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Engage in the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5B45DB-0DA3-4924-BB2C-B6C54D68AA9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8585" y="1139825"/>
            <a:ext cx="8552539" cy="3833813"/>
          </a:xfrm>
        </p:spPr>
        <p:txBody>
          <a:bodyPr/>
          <a:lstStyle/>
          <a:p>
            <a:pPr marL="114300" indent="0">
              <a:buNone/>
            </a:pPr>
            <a:r>
              <a:rPr lang="en-US" sz="1700" dirty="0">
                <a:solidFill>
                  <a:schemeClr val="tx1"/>
                </a:solidFill>
              </a:rPr>
              <a:t>To support Optical practices to engage in this new service a dedicated Online training tool has been developed which supports users to:</a:t>
            </a:r>
          </a:p>
          <a:p>
            <a:pPr marL="342900"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/>
              </a:solidFill>
            </a:endParaRPr>
          </a:p>
          <a:p>
            <a:pPr marL="3429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Understand more about the service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How to onboard onto OPERA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How to process a referral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How to track a referral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Opportunity to run a test referral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How to view images within referrals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How to provide feedback on referrals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Information on where to find additional help and support 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And much </a:t>
            </a:r>
            <a:r>
              <a:rPr lang="en-US" sz="1700" dirty="0" err="1">
                <a:solidFill>
                  <a:schemeClr val="tx1"/>
                </a:solidFill>
              </a:rPr>
              <a:t>much</a:t>
            </a:r>
            <a:r>
              <a:rPr lang="en-US" sz="1700" dirty="0">
                <a:solidFill>
                  <a:schemeClr val="tx1"/>
                </a:solidFill>
              </a:rPr>
              <a:t> more!.....</a:t>
            </a:r>
          </a:p>
          <a:p>
            <a:pPr marL="34290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114300" indent="0" algn="ctr">
              <a:buNone/>
            </a:pPr>
            <a:r>
              <a:rPr lang="en-GB" sz="1600" u="sng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https://e-referral.education/</a:t>
            </a:r>
            <a:endParaRPr lang="en-US" sz="1600" dirty="0">
              <a:solidFill>
                <a:schemeClr val="accent2"/>
              </a:solidFill>
            </a:endParaRPr>
          </a:p>
          <a:p>
            <a:pPr marL="1143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320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7D6A56-B469-4438-B182-4399504D4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2" y="453000"/>
            <a:ext cx="716800" cy="4512895"/>
          </a:xfrm>
        </p:spPr>
        <p:txBody>
          <a:bodyPr/>
          <a:lstStyle/>
          <a:p>
            <a:r>
              <a:rPr lang="en-GB" dirty="0"/>
              <a:t>Contact Details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0D17309-950A-460A-AF31-64EE7B1B9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00524"/>
            <a:ext cx="8010378" cy="406439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LOC Support: Adam </a:t>
            </a:r>
            <a:r>
              <a:rPr lang="en-US" sz="1600" b="1" dirty="0" err="1">
                <a:solidFill>
                  <a:schemeClr val="tx1"/>
                </a:solidFill>
              </a:rPr>
              <a:t>Ornrod</a:t>
            </a:r>
            <a:r>
              <a:rPr lang="en-US" sz="1600" b="1" dirty="0">
                <a:solidFill>
                  <a:schemeClr val="tx1"/>
                </a:solidFill>
              </a:rPr>
              <a:t> - </a:t>
            </a:r>
            <a:r>
              <a:rPr lang="en-GB" sz="1600" dirty="0">
                <a:hlinkClick r:id="rId2"/>
              </a:rPr>
              <a:t>locliverpool1@gmail.com</a:t>
            </a: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PES Local Clinical Lead: </a:t>
            </a:r>
            <a:endParaRPr lang="en-US" sz="1600" dirty="0">
              <a:solidFill>
                <a:schemeClr val="tx1"/>
              </a:solidFill>
            </a:endParaRPr>
          </a:p>
          <a:p>
            <a:pPr marL="13970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     Timothy Bagot– </a:t>
            </a:r>
            <a:r>
              <a:rPr lang="en-US" sz="16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Timothy.Bagot@primaryeyecare.co.uk</a:t>
            </a:r>
            <a:endParaRPr lang="en-US" sz="1600" dirty="0">
              <a:solidFill>
                <a:schemeClr val="accent2"/>
              </a:solidFill>
            </a:endParaRPr>
          </a:p>
          <a:p>
            <a:endParaRPr lang="en-US" sz="16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EeRS Project Manager: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       </a:t>
            </a:r>
            <a:r>
              <a:rPr lang="en-US" sz="1600" dirty="0">
                <a:solidFill>
                  <a:schemeClr val="tx1"/>
                </a:solidFill>
              </a:rPr>
              <a:t>Helen Beasley - </a:t>
            </a:r>
            <a:r>
              <a:rPr lang="en-GB" sz="1600" u="sng" dirty="0">
                <a:hlinkClick r:id="rId4"/>
              </a:rPr>
              <a:t>Helen.Beasley@cheshireandmerseyside.nhs.uk</a:t>
            </a:r>
            <a:endParaRPr lang="en-GB" sz="1600" u="sng" dirty="0"/>
          </a:p>
          <a:p>
            <a:pPr marL="0" indent="0"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OPERA support:</a:t>
            </a:r>
          </a:p>
          <a:p>
            <a:pPr marL="13970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     OPERA Help bubble on home page or </a:t>
            </a:r>
            <a:r>
              <a:rPr lang="en-US" sz="1600" dirty="0" err="1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hello@referral.support</a:t>
            </a:r>
            <a:endParaRPr lang="en-US" sz="1600" dirty="0">
              <a:solidFill>
                <a:schemeClr val="accent2"/>
              </a:solidFill>
            </a:endParaRPr>
          </a:p>
          <a:p>
            <a:endParaRPr lang="en-US" sz="16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OPERA Website support pages available: </a:t>
            </a:r>
            <a:r>
              <a:rPr lang="en-US" sz="1600" dirty="0">
                <a:solidFill>
                  <a:schemeClr val="accent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https://help.optom-referrals.org/</a:t>
            </a:r>
            <a:endParaRPr lang="en-US" sz="1600" dirty="0">
              <a:solidFill>
                <a:schemeClr val="accent2"/>
              </a:solidFill>
            </a:endParaRPr>
          </a:p>
          <a:p>
            <a:pPr marL="13970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Online training/ support tool: </a:t>
            </a:r>
            <a:r>
              <a:rPr lang="en-GB" sz="1600" u="sng" dirty="0">
                <a:solidFill>
                  <a:schemeClr val="accent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https://e-referral.education/</a:t>
            </a:r>
            <a:endParaRPr lang="en-US" sz="1600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20DE52CA-6AA5-4122-BE6E-74503F9E78C2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838200" y="453000"/>
            <a:ext cx="5696300" cy="448500"/>
          </a:xfrm>
        </p:spPr>
        <p:txBody>
          <a:bodyPr/>
          <a:lstStyle/>
          <a:p>
            <a:r>
              <a:rPr lang="en-GB" dirty="0"/>
              <a:t>Help &amp; Support</a:t>
            </a:r>
          </a:p>
        </p:txBody>
      </p:sp>
    </p:spTree>
    <p:extLst>
      <p:ext uri="{BB962C8B-B14F-4D97-AF65-F5344CB8AC3E}">
        <p14:creationId xmlns:p14="http://schemas.microsoft.com/office/powerpoint/2010/main" val="13734259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HCP new">
      <a:dk1>
        <a:srgbClr val="000000"/>
      </a:dk1>
      <a:lt1>
        <a:srgbClr val="FFFFFF"/>
      </a:lt1>
      <a:dk2>
        <a:srgbClr val="000000"/>
      </a:dk2>
      <a:lt2>
        <a:srgbClr val="EEEEEE"/>
      </a:lt2>
      <a:accent1>
        <a:srgbClr val="5C2684"/>
      </a:accent1>
      <a:accent2>
        <a:srgbClr val="00A7B5"/>
      </a:accent2>
      <a:accent3>
        <a:srgbClr val="E5087E"/>
      </a:accent3>
      <a:accent4>
        <a:srgbClr val="575C5C"/>
      </a:accent4>
      <a:accent5>
        <a:srgbClr val="82B970"/>
      </a:accent5>
      <a:accent6>
        <a:srgbClr val="F59D35"/>
      </a:accent6>
      <a:hlink>
        <a:srgbClr val="0097A7"/>
      </a:hlink>
      <a:folHlink>
        <a:srgbClr val="00206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GM Presentation" id="{4D7224EA-CE0D-4B6D-A633-69AF61222474}" vid="{1ADC1792-04DD-4A64-BA70-015625646944}"/>
    </a:ext>
  </a:extLst>
</a:theme>
</file>

<file path=ppt/theme/theme2.xml><?xml version="1.0" encoding="utf-8"?>
<a:theme xmlns:a="http://schemas.openxmlformats.org/drawingml/2006/main" name="Custom Design">
  <a:themeElements>
    <a:clrScheme name="HCP new">
      <a:dk1>
        <a:srgbClr val="000000"/>
      </a:dk1>
      <a:lt1>
        <a:srgbClr val="FFFFFF"/>
      </a:lt1>
      <a:dk2>
        <a:srgbClr val="000000"/>
      </a:dk2>
      <a:lt2>
        <a:srgbClr val="EEEEEE"/>
      </a:lt2>
      <a:accent1>
        <a:srgbClr val="5C2684"/>
      </a:accent1>
      <a:accent2>
        <a:srgbClr val="00A7B5"/>
      </a:accent2>
      <a:accent3>
        <a:srgbClr val="E5087E"/>
      </a:accent3>
      <a:accent4>
        <a:srgbClr val="575C5C"/>
      </a:accent4>
      <a:accent5>
        <a:srgbClr val="82B970"/>
      </a:accent5>
      <a:accent6>
        <a:srgbClr val="F59D35"/>
      </a:accent6>
      <a:hlink>
        <a:srgbClr val="0097A7"/>
      </a:hlink>
      <a:folHlink>
        <a:srgbClr val="00206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GM Presentation" id="{4D7224EA-CE0D-4B6D-A633-69AF61222474}" vid="{AE1FE77B-76DD-46CC-8B1A-9587E717744B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174624CA836641BE22D1EB9A9E2204" ma:contentTypeVersion="14" ma:contentTypeDescription="Create a new document." ma:contentTypeScope="" ma:versionID="a1b164848ceb31b13be6748e1bc4f1b9">
  <xsd:schema xmlns:xsd="http://www.w3.org/2001/XMLSchema" xmlns:xs="http://www.w3.org/2001/XMLSchema" xmlns:p="http://schemas.microsoft.com/office/2006/metadata/properties" xmlns:ns1="http://schemas.microsoft.com/sharepoint/v3" xmlns:ns2="f20c8ee1-5c4d-4fe6-a884-671ceaf52101" xmlns:ns3="daf8bb99-f63a-4e33-b200-ec62ac311639" targetNamespace="http://schemas.microsoft.com/office/2006/metadata/properties" ma:root="true" ma:fieldsID="1bb89f6898f4f0ed0cfb54faf4e4b59f" ns1:_="" ns2:_="" ns3:_="">
    <xsd:import namespace="http://schemas.microsoft.com/sharepoint/v3"/>
    <xsd:import namespace="f20c8ee1-5c4d-4fe6-a884-671ceaf52101"/>
    <xsd:import namespace="daf8bb99-f63a-4e33-b200-ec62ac3116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0c8ee1-5c4d-4fe6-a884-671ceaf521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f8bb99-f63a-4e33-b200-ec62ac31163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446049-CF10-4226-9E44-59A91E3014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20c8ee1-5c4d-4fe6-a884-671ceaf52101"/>
    <ds:schemaRef ds:uri="daf8bb99-f63a-4e33-b200-ec62ac3116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ACB3E2-6533-43AA-8392-2940D75C1637}">
  <ds:schemaRefs>
    <ds:schemaRef ds:uri="http://purl.org/dc/terms/"/>
    <ds:schemaRef ds:uri="http://purl.org/dc/dcmitype/"/>
    <ds:schemaRef ds:uri="http://schemas.microsoft.com/office/2006/documentManagement/types"/>
    <ds:schemaRef ds:uri="daf8bb99-f63a-4e33-b200-ec62ac311639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f20c8ee1-5c4d-4fe6-a884-671ceaf52101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A13BC69-387C-42A2-9B93-CFE382C1FC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AGM Presentation</Template>
  <TotalTime>1</TotalTime>
  <Words>623</Words>
  <Application>Microsoft Office PowerPoint</Application>
  <PresentationFormat>On-screen Show (16:9)</PresentationFormat>
  <Paragraphs>85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Franklin Gothic Medium</vt:lpstr>
      <vt:lpstr>Franklin Gothic Book</vt:lpstr>
      <vt:lpstr>Arial</vt:lpstr>
      <vt:lpstr>Courier New</vt:lpstr>
      <vt:lpstr>Franklin Gothic</vt:lpstr>
      <vt:lpstr>Simple Light</vt:lpstr>
      <vt:lpstr>Custom Design</vt:lpstr>
      <vt:lpstr>Helen Beasley EeRS Project Manager</vt:lpstr>
      <vt:lpstr>Background</vt:lpstr>
      <vt:lpstr>Roll-out Update</vt:lpstr>
      <vt:lpstr>How the Service/Process Works</vt:lpstr>
      <vt:lpstr>Benefits</vt:lpstr>
      <vt:lpstr>Case Study</vt:lpstr>
      <vt:lpstr>Case Study</vt:lpstr>
      <vt:lpstr>How to Engage in the Services</vt:lpstr>
      <vt:lpstr>Contact Details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Helen Beasley EeRS Project Manager</dc:title>
  <dc:creator>. .</dc:creator>
  <cp:lastModifiedBy>. .</cp:lastModifiedBy>
  <cp:revision>1</cp:revision>
  <dcterms:created xsi:type="dcterms:W3CDTF">2022-08-01T19:58:35Z</dcterms:created>
  <dcterms:modified xsi:type="dcterms:W3CDTF">2022-08-01T20:00:04Z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0x01010031174624CA836641BE22D1EB9A9E2204</vt:lpwstr>
  </property>
</Properties>
</file>